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442" r:id="rId2"/>
    <p:sldId id="483" r:id="rId3"/>
    <p:sldId id="474" r:id="rId4"/>
    <p:sldId id="469" r:id="rId5"/>
    <p:sldId id="470" r:id="rId6"/>
    <p:sldId id="491" r:id="rId7"/>
    <p:sldId id="471" r:id="rId8"/>
    <p:sldId id="472" r:id="rId9"/>
    <p:sldId id="482" r:id="rId10"/>
    <p:sldId id="484" r:id="rId11"/>
    <p:sldId id="485" r:id="rId12"/>
    <p:sldId id="444" r:id="rId13"/>
    <p:sldId id="445" r:id="rId14"/>
    <p:sldId id="461" r:id="rId15"/>
    <p:sldId id="486" r:id="rId16"/>
    <p:sldId id="462" r:id="rId17"/>
    <p:sldId id="465" r:id="rId18"/>
    <p:sldId id="463" r:id="rId19"/>
    <p:sldId id="487" r:id="rId20"/>
    <p:sldId id="466" r:id="rId21"/>
    <p:sldId id="467" r:id="rId22"/>
    <p:sldId id="468" r:id="rId23"/>
    <p:sldId id="488" r:id="rId24"/>
    <p:sldId id="475" r:id="rId25"/>
    <p:sldId id="477" r:id="rId26"/>
    <p:sldId id="476" r:id="rId27"/>
    <p:sldId id="478" r:id="rId28"/>
    <p:sldId id="479" r:id="rId29"/>
    <p:sldId id="481" r:id="rId30"/>
    <p:sldId id="480" r:id="rId31"/>
    <p:sldId id="490" r:id="rId32"/>
    <p:sldId id="489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8627"/>
    <a:srgbClr val="19C587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01"/>
    <p:restoredTop sz="90634" autoAdjust="0"/>
  </p:normalViewPr>
  <p:slideViewPr>
    <p:cSldViewPr snapToGrid="0">
      <p:cViewPr varScale="1">
        <p:scale>
          <a:sx n="111" d="100"/>
          <a:sy n="111" d="100"/>
        </p:scale>
        <p:origin x="1248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25.png>
</file>

<file path=ppt/media/image26.png>
</file>

<file path=ppt/media/image42.png>
</file>

<file path=ppt/media/image43.png>
</file>

<file path=ppt/media/image48.png>
</file>

<file path=ppt/media/image4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CB84B-3086-824D-91F5-F571CFDD3E7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7E9996-E95A-6C4A-95EE-D7EBED57F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25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22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96391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12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13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14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0990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16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4514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17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6439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18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46784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20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06029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21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03844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81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766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834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685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715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562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64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53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773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165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119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E09B4-90D0-1245-B83D-B1B2932963E4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63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emf"/><Relationship Id="rId4" Type="http://schemas.openxmlformats.org/officeDocument/2006/relationships/image" Target="../media/image2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Relationship Id="rId9" Type="http://schemas.openxmlformats.org/officeDocument/2006/relationships/image" Target="../media/image3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4" Type="http://schemas.openxmlformats.org/officeDocument/2006/relationships/image" Target="../media/image4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emf"/><Relationship Id="rId11" Type="http://schemas.openxmlformats.org/officeDocument/2006/relationships/image" Target="../media/image24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emf"/><Relationship Id="rId11" Type="http://schemas.openxmlformats.org/officeDocument/2006/relationships/image" Target="../media/image24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" y="303106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latin typeface="Trebuchet MS"/>
                <a:cs typeface="Trebuchet MS"/>
              </a:rPr>
              <a:t>Parameter Estimation in Geometry</a:t>
            </a:r>
            <a:endParaRPr lang="en-US" sz="1200" b="1" dirty="0">
              <a:solidFill>
                <a:schemeClr val="bg2">
                  <a:lumMod val="75000"/>
                </a:schemeClr>
              </a:solidFill>
              <a:latin typeface="Trebuchet MS"/>
              <a:cs typeface="Trebuchet MS"/>
            </a:endParaRP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99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0665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53065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18618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05465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08392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5">
            <a:extLst>
              <a:ext uri="{FF2B5EF4-FFF2-40B4-BE49-F238E27FC236}">
                <a16:creationId xmlns:a16="http://schemas.microsoft.com/office/drawing/2014/main" id="{31C1B05F-52E8-4643-97BD-DD637E064E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0122" y="1690179"/>
            <a:ext cx="3690433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V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s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ó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n 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r 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C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m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u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a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r</a:t>
            </a:r>
            <a:endParaRPr lang="es-CL" sz="2400" dirty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dirty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6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4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Departmento de Ciencia de la Computación</a:t>
            </a: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de Chile</a:t>
            </a:r>
          </a:p>
        </p:txBody>
      </p:sp>
    </p:spTree>
    <p:extLst>
      <p:ext uri="{BB962C8B-B14F-4D97-AF65-F5344CB8AC3E}">
        <p14:creationId xmlns:p14="http://schemas.microsoft.com/office/powerpoint/2010/main" val="475770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36" y="2459504"/>
            <a:ext cx="334252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In Computer Vision ]</a:t>
            </a:r>
          </a:p>
          <a:p>
            <a:pPr algn="ctr" eaLnBrk="0" hangingPunct="0"/>
            <a:endParaRPr lang="en-US" sz="2400" dirty="0">
              <a:solidFill>
                <a:srgbClr val="0000FF"/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Homography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Camera Calibration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Fundamental Matrix</a:t>
            </a:r>
          </a:p>
        </p:txBody>
      </p:sp>
    </p:spTree>
    <p:extLst>
      <p:ext uri="{BB962C8B-B14F-4D97-AF65-F5344CB8AC3E}">
        <p14:creationId xmlns:p14="http://schemas.microsoft.com/office/powerpoint/2010/main" val="2756113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36" y="2459504"/>
            <a:ext cx="334252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In Computer Vision ]</a:t>
            </a:r>
          </a:p>
          <a:p>
            <a:pPr algn="ctr" eaLnBrk="0" hangingPunct="0"/>
            <a:endParaRPr lang="en-US" sz="2400" dirty="0">
              <a:solidFill>
                <a:srgbClr val="0000FF"/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Homography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Camera Calibration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Fundamental Matrix</a:t>
            </a:r>
          </a:p>
        </p:txBody>
      </p:sp>
    </p:spTree>
    <p:extLst>
      <p:ext uri="{BB962C8B-B14F-4D97-AF65-F5344CB8AC3E}">
        <p14:creationId xmlns:p14="http://schemas.microsoft.com/office/powerpoint/2010/main" val="1362520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A05FE41-E6FF-B140-BBA4-1DFC7D7545A5}"/>
              </a:ext>
            </a:extLst>
          </p:cNvPr>
          <p:cNvSpPr/>
          <p:nvPr/>
        </p:nvSpPr>
        <p:spPr>
          <a:xfrm>
            <a:off x="799703" y="5374671"/>
            <a:ext cx="8053352" cy="1337856"/>
          </a:xfrm>
          <a:prstGeom prst="roundRect">
            <a:avLst>
              <a:gd name="adj" fmla="val 769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675" y="1618365"/>
            <a:ext cx="2384715" cy="318176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391" y="1633810"/>
            <a:ext cx="2335392" cy="3118032"/>
          </a:xfrm>
          <a:prstGeom prst="rect">
            <a:avLst/>
          </a:prstGeom>
        </p:spPr>
      </p:pic>
      <p:cxnSp>
        <p:nvCxnSpPr>
          <p:cNvPr id="8" name="Conector recto de flecha 7"/>
          <p:cNvCxnSpPr/>
          <p:nvPr/>
        </p:nvCxnSpPr>
        <p:spPr>
          <a:xfrm rot="5400000">
            <a:off x="418701" y="2299857"/>
            <a:ext cx="1507067" cy="1588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/>
          <p:cNvCxnSpPr/>
          <p:nvPr/>
        </p:nvCxnSpPr>
        <p:spPr>
          <a:xfrm rot="5400000">
            <a:off x="4567372" y="2316790"/>
            <a:ext cx="1507067" cy="1588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1112968" y="1605591"/>
            <a:ext cx="1507067" cy="1588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5261635" y="1605591"/>
            <a:ext cx="1507067" cy="1588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99703" y="2596196"/>
            <a:ext cx="488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i="1" dirty="0" err="1">
                <a:latin typeface="Times New Roman"/>
                <a:cs typeface="Times New Roman"/>
              </a:rPr>
              <a:t>x</a:t>
            </a:r>
            <a:r>
              <a:rPr lang="es-ES_tradnl" sz="2400" i="1" dirty="0">
                <a:latin typeface="Times New Roman"/>
                <a:cs typeface="Times New Roman"/>
              </a:rPr>
              <a:t>’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2222078" y="1139961"/>
            <a:ext cx="4912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i="1" dirty="0">
                <a:latin typeface="Times New Roman"/>
                <a:cs typeface="Times New Roman"/>
              </a:rPr>
              <a:t>y’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4997053" y="2551746"/>
            <a:ext cx="42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i="1" dirty="0" err="1">
                <a:latin typeface="Times New Roman"/>
                <a:cs typeface="Times New Roman"/>
              </a:rPr>
              <a:t>x</a:t>
            </a:r>
            <a:endParaRPr lang="es-ES_tradnl" sz="2400" i="1" dirty="0">
              <a:latin typeface="Times New Roman"/>
              <a:cs typeface="Times New Roman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6419428" y="1095511"/>
            <a:ext cx="42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i="1" dirty="0">
                <a:latin typeface="Times New Roman"/>
                <a:cs typeface="Times New Roman"/>
              </a:rPr>
              <a:t>y</a:t>
            </a:r>
          </a:p>
        </p:txBody>
      </p:sp>
      <p:sp>
        <p:nvSpPr>
          <p:cNvPr id="17" name="Elipse 16"/>
          <p:cNvSpPr/>
          <p:nvPr/>
        </p:nvSpPr>
        <p:spPr>
          <a:xfrm>
            <a:off x="2354145" y="2325994"/>
            <a:ext cx="118534" cy="169334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Elipse 17"/>
          <p:cNvSpPr/>
          <p:nvPr/>
        </p:nvSpPr>
        <p:spPr>
          <a:xfrm>
            <a:off x="6940680" y="2192907"/>
            <a:ext cx="118534" cy="169334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CuadroTexto 18"/>
          <p:cNvSpPr txBox="1"/>
          <p:nvPr/>
        </p:nvSpPr>
        <p:spPr>
          <a:xfrm>
            <a:off x="2233499" y="2440290"/>
            <a:ext cx="50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b="1" dirty="0" err="1">
                <a:solidFill>
                  <a:srgbClr val="000000"/>
                </a:solidFill>
                <a:latin typeface="Times New Roman"/>
                <a:cs typeface="Times New Roman"/>
              </a:rPr>
              <a:t>m</a:t>
            </a:r>
            <a:r>
              <a:rPr lang="es-ES_tradnl" dirty="0">
                <a:solidFill>
                  <a:srgbClr val="000000"/>
                </a:solidFill>
                <a:latin typeface="Times New Roman"/>
                <a:cs typeface="Times New Roman"/>
              </a:rPr>
              <a:t>’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6947051" y="2197140"/>
            <a:ext cx="441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b="1" dirty="0" err="1">
                <a:latin typeface="Times New Roman"/>
                <a:cs typeface="Times New Roman"/>
              </a:rPr>
              <a:t>m</a:t>
            </a:r>
            <a:endParaRPr lang="es-ES_tradnl" dirty="0"/>
          </a:p>
        </p:txBody>
      </p:sp>
      <p:sp>
        <p:nvSpPr>
          <p:cNvPr id="27" name="Forma libre 26"/>
          <p:cNvSpPr/>
          <p:nvPr/>
        </p:nvSpPr>
        <p:spPr>
          <a:xfrm flipV="1">
            <a:off x="2783068" y="848569"/>
            <a:ext cx="3911600" cy="381000"/>
          </a:xfrm>
          <a:custGeom>
            <a:avLst/>
            <a:gdLst>
              <a:gd name="connsiteX0" fmla="*/ 3911600 w 3911600"/>
              <a:gd name="connsiteY0" fmla="*/ 12700 h 624417"/>
              <a:gd name="connsiteX1" fmla="*/ 1917700 w 3911600"/>
              <a:gd name="connsiteY1" fmla="*/ 622300 h 624417"/>
              <a:gd name="connsiteX2" fmla="*/ 0 w 3911600"/>
              <a:gd name="connsiteY2" fmla="*/ 0 h 624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11600" h="624417">
                <a:moveTo>
                  <a:pt x="3911600" y="12700"/>
                </a:moveTo>
                <a:cubicBezTo>
                  <a:pt x="3240616" y="318558"/>
                  <a:pt x="2569633" y="624417"/>
                  <a:pt x="1917700" y="622300"/>
                </a:cubicBezTo>
                <a:cubicBezTo>
                  <a:pt x="1265767" y="620183"/>
                  <a:pt x="0" y="0"/>
                  <a:pt x="0" y="0"/>
                </a:cubicBezTo>
              </a:path>
            </a:pathLst>
          </a:custGeom>
          <a:ln>
            <a:solidFill>
              <a:srgbClr val="0D0D0D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Homography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]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0F8D935-DAC0-0A47-91BC-F5E53A4588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4069" y="5484126"/>
            <a:ext cx="4129154" cy="11022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54044A-87BE-DB47-8B71-69B8D0A20B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1399" y="5761617"/>
            <a:ext cx="2260600" cy="381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1E67E6-A552-D84E-A60B-1443FC7EA5E5}"/>
              </a:ext>
            </a:extLst>
          </p:cNvPr>
          <p:cNvSpPr txBox="1"/>
          <p:nvPr/>
        </p:nvSpPr>
        <p:spPr>
          <a:xfrm>
            <a:off x="799703" y="5067743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673248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91F0936-1474-2745-9A7E-98028488DE6F}"/>
              </a:ext>
            </a:extLst>
          </p:cNvPr>
          <p:cNvSpPr/>
          <p:nvPr/>
        </p:nvSpPr>
        <p:spPr>
          <a:xfrm>
            <a:off x="112748" y="4209889"/>
            <a:ext cx="8878852" cy="1918158"/>
          </a:xfrm>
          <a:prstGeom prst="roundRect">
            <a:avLst>
              <a:gd name="adj" fmla="val 7693"/>
            </a:avLst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E961CB-422F-1840-AE0F-BA4738979B9E}"/>
              </a:ext>
            </a:extLst>
          </p:cNvPr>
          <p:cNvSpPr txBox="1"/>
          <p:nvPr/>
        </p:nvSpPr>
        <p:spPr>
          <a:xfrm>
            <a:off x="317500" y="3698317"/>
            <a:ext cx="2046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CORRESPONDENCE: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Homography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]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AEFBCB-6B72-C34B-AEC8-E680DE567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4314833"/>
            <a:ext cx="8218487" cy="16826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B06943-CEB0-574D-B6B2-C3C439551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2592" y="1487916"/>
            <a:ext cx="6184900" cy="165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CA9568-ED69-6E40-9520-462772EB39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9945" y="3707643"/>
            <a:ext cx="2122055" cy="3506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084591-915C-6F4A-8D26-130972352467}"/>
              </a:ext>
            </a:extLst>
          </p:cNvPr>
          <p:cNvSpPr txBox="1"/>
          <p:nvPr/>
        </p:nvSpPr>
        <p:spPr>
          <a:xfrm>
            <a:off x="5018149" y="3698317"/>
            <a:ext cx="3878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70C0"/>
                </a:solidFill>
              </a:rPr>
              <a:t>(for each correspondence: 2 equations)</a:t>
            </a:r>
          </a:p>
        </p:txBody>
      </p:sp>
    </p:spTree>
    <p:extLst>
      <p:ext uri="{BB962C8B-B14F-4D97-AF65-F5344CB8AC3E}">
        <p14:creationId xmlns:p14="http://schemas.microsoft.com/office/powerpoint/2010/main" val="140627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Homography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EE6FF5-F548-E84F-9F91-D0C63CB2F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5" y="2049635"/>
            <a:ext cx="8865695" cy="267476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179E8C7-75CA-144D-8A12-B0BED1E54286}"/>
              </a:ext>
            </a:extLst>
          </p:cNvPr>
          <p:cNvGrpSpPr/>
          <p:nvPr/>
        </p:nvGrpSpPr>
        <p:grpSpPr>
          <a:xfrm>
            <a:off x="290513" y="1045868"/>
            <a:ext cx="7818303" cy="4747226"/>
            <a:chOff x="290513" y="1045868"/>
            <a:chExt cx="7818303" cy="4747226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A086941-09AB-DC45-9A4A-68EFE510CEC9}"/>
                </a:ext>
              </a:extLst>
            </p:cNvPr>
            <p:cNvGrpSpPr/>
            <p:nvPr/>
          </p:nvGrpSpPr>
          <p:grpSpPr>
            <a:xfrm>
              <a:off x="290513" y="1451645"/>
              <a:ext cx="7818303" cy="421735"/>
              <a:chOff x="290513" y="1451645"/>
              <a:chExt cx="7818303" cy="421735"/>
            </a:xfrm>
          </p:grpSpPr>
          <p:sp>
            <p:nvSpPr>
              <p:cNvPr id="18" name="Left Brace 17">
                <a:extLst>
                  <a:ext uri="{FF2B5EF4-FFF2-40B4-BE49-F238E27FC236}">
                    <a16:creationId xmlns:a16="http://schemas.microsoft.com/office/drawing/2014/main" id="{5FFA20E1-35EC-F64E-AD74-BB7675346585}"/>
                  </a:ext>
                </a:extLst>
              </p:cNvPr>
              <p:cNvSpPr/>
              <p:nvPr/>
            </p:nvSpPr>
            <p:spPr>
              <a:xfrm rot="5400000">
                <a:off x="3418593" y="-1676435"/>
                <a:ext cx="421734" cy="6677894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19" name="Left Brace 18">
                <a:extLst>
                  <a:ext uri="{FF2B5EF4-FFF2-40B4-BE49-F238E27FC236}">
                    <a16:creationId xmlns:a16="http://schemas.microsoft.com/office/drawing/2014/main" id="{A006FF40-BE8D-DB40-84DF-3C6DBD8759D6}"/>
                  </a:ext>
                </a:extLst>
              </p:cNvPr>
              <p:cNvSpPr/>
              <p:nvPr/>
            </p:nvSpPr>
            <p:spPr>
              <a:xfrm rot="5400000">
                <a:off x="7482313" y="1246876"/>
                <a:ext cx="421734" cy="831273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419423E-918B-034B-93CB-6CD863C30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45310" y="1045868"/>
              <a:ext cx="368300" cy="3175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FF7B4C4-FFE3-7A46-B44E-E30536BD4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66180" y="1096668"/>
              <a:ext cx="254000" cy="2159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198D240-5149-F943-8BB2-4E9CA6174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4252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36" y="2459504"/>
            <a:ext cx="334252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In Computer Vision ]</a:t>
            </a:r>
          </a:p>
          <a:p>
            <a:pPr algn="ctr" eaLnBrk="0" hangingPunct="0"/>
            <a:endParaRPr lang="en-US" sz="2400" dirty="0">
              <a:solidFill>
                <a:srgbClr val="0000FF"/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Homography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Camera Calibration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Fundamental Matrix</a:t>
            </a:r>
          </a:p>
        </p:txBody>
      </p:sp>
    </p:spTree>
    <p:extLst>
      <p:ext uri="{BB962C8B-B14F-4D97-AF65-F5344CB8AC3E}">
        <p14:creationId xmlns:p14="http://schemas.microsoft.com/office/powerpoint/2010/main" val="1277871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622EC2EF-56AB-4548-A554-5BBF25D294FE}"/>
              </a:ext>
            </a:extLst>
          </p:cNvPr>
          <p:cNvSpPr/>
          <p:nvPr/>
        </p:nvSpPr>
        <p:spPr>
          <a:xfrm>
            <a:off x="799703" y="4723499"/>
            <a:ext cx="8053352" cy="1801812"/>
          </a:xfrm>
          <a:prstGeom prst="roundRect">
            <a:avLst>
              <a:gd name="adj" fmla="val 769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4E65F0A-8E58-1C4C-B855-E833104D48D8}"/>
              </a:ext>
            </a:extLst>
          </p:cNvPr>
          <p:cNvSpPr txBox="1"/>
          <p:nvPr/>
        </p:nvSpPr>
        <p:spPr>
          <a:xfrm>
            <a:off x="799703" y="4416571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MODEL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Camera Calibration ]</a:t>
            </a:r>
          </a:p>
        </p:txBody>
      </p:sp>
      <p:sp>
        <p:nvSpPr>
          <p:cNvPr id="6" name="Freeform 11">
            <a:extLst>
              <a:ext uri="{FF2B5EF4-FFF2-40B4-BE49-F238E27FC236}">
                <a16:creationId xmlns:a16="http://schemas.microsoft.com/office/drawing/2014/main" id="{AB3081F9-1E2C-3A48-9FB3-05F769BA2C3D}"/>
              </a:ext>
            </a:extLst>
          </p:cNvPr>
          <p:cNvSpPr>
            <a:spLocks/>
          </p:cNvSpPr>
          <p:nvPr/>
        </p:nvSpPr>
        <p:spPr bwMode="auto">
          <a:xfrm>
            <a:off x="4542520" y="1149205"/>
            <a:ext cx="1284288" cy="1801813"/>
          </a:xfrm>
          <a:custGeom>
            <a:avLst/>
            <a:gdLst>
              <a:gd name="T0" fmla="*/ 0 w 809"/>
              <a:gd name="T1" fmla="*/ 0 h 1135"/>
              <a:gd name="T2" fmla="*/ 809 w 809"/>
              <a:gd name="T3" fmla="*/ 276 h 1135"/>
              <a:gd name="T4" fmla="*/ 809 w 809"/>
              <a:gd name="T5" fmla="*/ 1135 h 1135"/>
              <a:gd name="T6" fmla="*/ 0 w 809"/>
              <a:gd name="T7" fmla="*/ 843 h 1135"/>
              <a:gd name="T8" fmla="*/ 0 w 809"/>
              <a:gd name="T9" fmla="*/ 0 h 113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09"/>
              <a:gd name="T16" fmla="*/ 0 h 1135"/>
              <a:gd name="T17" fmla="*/ 809 w 809"/>
              <a:gd name="T18" fmla="*/ 1135 h 113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09" h="1135">
                <a:moveTo>
                  <a:pt x="0" y="0"/>
                </a:moveTo>
                <a:lnTo>
                  <a:pt x="809" y="276"/>
                </a:lnTo>
                <a:lnTo>
                  <a:pt x="809" y="1135"/>
                </a:lnTo>
                <a:lnTo>
                  <a:pt x="0" y="843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 w="19050">
            <a:solidFill>
              <a:srgbClr val="FF33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10253F"/>
              </a:solidFill>
              <a:latin typeface="Trebuchet MS"/>
              <a:cs typeface="Trebuchet M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5F76844-C5C2-EA41-91ED-6275A19ABCD4}"/>
              </a:ext>
            </a:extLst>
          </p:cNvPr>
          <p:cNvCxnSpPr/>
          <p:nvPr/>
        </p:nvCxnSpPr>
        <p:spPr>
          <a:xfrm flipV="1">
            <a:off x="2589895" y="1745636"/>
            <a:ext cx="2379477" cy="1869096"/>
          </a:xfrm>
          <a:prstGeom prst="line">
            <a:avLst/>
          </a:prstGeom>
          <a:ln w="190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23">
            <a:extLst>
              <a:ext uri="{FF2B5EF4-FFF2-40B4-BE49-F238E27FC236}">
                <a16:creationId xmlns:a16="http://schemas.microsoft.com/office/drawing/2014/main" id="{BEE9EC05-586E-9D41-BD4D-C318F66E0C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5283" y="3592368"/>
            <a:ext cx="74612" cy="74612"/>
          </a:xfrm>
          <a:prstGeom prst="ellipse">
            <a:avLst/>
          </a:prstGeom>
          <a:solidFill>
            <a:srgbClr val="FF99FF"/>
          </a:solidFill>
          <a:ln w="9525">
            <a:solidFill>
              <a:srgbClr val="FF33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10253F"/>
              </a:solidFill>
              <a:latin typeface="Trebuchet MS"/>
              <a:cs typeface="Trebuchet MS"/>
            </a:endParaRPr>
          </a:p>
        </p:txBody>
      </p:sp>
      <p:sp>
        <p:nvSpPr>
          <p:cNvPr id="9" name="Oval 24">
            <a:extLst>
              <a:ext uri="{FF2B5EF4-FFF2-40B4-BE49-F238E27FC236}">
                <a16:creationId xmlns:a16="http://schemas.microsoft.com/office/drawing/2014/main" id="{7C87D896-E886-B541-BD4C-D2FAA1736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8445" y="1696893"/>
            <a:ext cx="74613" cy="74612"/>
          </a:xfrm>
          <a:prstGeom prst="ellipse">
            <a:avLst/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10253F"/>
              </a:solidFill>
              <a:latin typeface="Trebuchet MS"/>
              <a:cs typeface="Trebuchet MS"/>
            </a:endParaRPr>
          </a:p>
        </p:txBody>
      </p:sp>
      <p:sp>
        <p:nvSpPr>
          <p:cNvPr id="10" name="Text Box 29">
            <a:extLst>
              <a:ext uri="{FF2B5EF4-FFF2-40B4-BE49-F238E27FC236}">
                <a16:creationId xmlns:a16="http://schemas.microsoft.com/office/drawing/2014/main" id="{637C05E1-31E1-DF44-91CB-0F2684E8B2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8595" y="1407968"/>
            <a:ext cx="6223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200" i="1" noProof="1">
                <a:solidFill>
                  <a:srgbClr val="10253F"/>
                </a:solidFill>
                <a:latin typeface="Trebuchet MS"/>
                <a:cs typeface="Trebuchet MS"/>
              </a:rPr>
              <a:t>m</a:t>
            </a:r>
          </a:p>
        </p:txBody>
      </p:sp>
      <p:grpSp>
        <p:nvGrpSpPr>
          <p:cNvPr id="12" name="Group 30">
            <a:extLst>
              <a:ext uri="{FF2B5EF4-FFF2-40B4-BE49-F238E27FC236}">
                <a16:creationId xmlns:a16="http://schemas.microsoft.com/office/drawing/2014/main" id="{23883FE9-7086-D846-965B-CADC86ADDE65}"/>
              </a:ext>
            </a:extLst>
          </p:cNvPr>
          <p:cNvGrpSpPr>
            <a:grpSpLocks/>
          </p:cNvGrpSpPr>
          <p:nvPr/>
        </p:nvGrpSpPr>
        <p:grpSpPr bwMode="auto">
          <a:xfrm>
            <a:off x="3874183" y="2235055"/>
            <a:ext cx="344487" cy="319088"/>
            <a:chOff x="2689" y="2006"/>
            <a:chExt cx="217" cy="201"/>
          </a:xfrm>
        </p:grpSpPr>
        <p:sp>
          <p:nvSpPr>
            <p:cNvPr id="13" name="Oval 31">
              <a:extLst>
                <a:ext uri="{FF2B5EF4-FFF2-40B4-BE49-F238E27FC236}">
                  <a16:creationId xmlns:a16="http://schemas.microsoft.com/office/drawing/2014/main" id="{7949F6D7-9538-5D4B-86F8-AB3473DD5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4" y="2160"/>
              <a:ext cx="47" cy="4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0253F"/>
                </a:solidFill>
                <a:latin typeface="Trebuchet MS"/>
                <a:cs typeface="Trebuchet MS"/>
              </a:endParaRPr>
            </a:p>
          </p:txBody>
        </p:sp>
        <p:sp>
          <p:nvSpPr>
            <p:cNvPr id="14" name="Text Box 32">
              <a:extLst>
                <a:ext uri="{FF2B5EF4-FFF2-40B4-BE49-F238E27FC236}">
                  <a16:creationId xmlns:a16="http://schemas.microsoft.com/office/drawing/2014/main" id="{61F960F9-C129-6B42-9A95-8232916F10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9" y="2006"/>
              <a:ext cx="217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200" i="1" noProof="1">
                  <a:solidFill>
                    <a:srgbClr val="10253F"/>
                  </a:solidFill>
                  <a:latin typeface="Trebuchet MS"/>
                  <a:cs typeface="Trebuchet MS"/>
                </a:rPr>
                <a:t>M</a:t>
              </a:r>
              <a:endParaRPr lang="en-US" sz="1200" i="1" dirty="0">
                <a:solidFill>
                  <a:srgbClr val="10253F"/>
                </a:solidFill>
                <a:latin typeface="Trebuchet MS"/>
                <a:cs typeface="Trebuchet MS"/>
              </a:endParaRPr>
            </a:p>
          </p:txBody>
        </p:sp>
      </p:grpSp>
      <p:sp>
        <p:nvSpPr>
          <p:cNvPr id="15" name="Text Box 33">
            <a:extLst>
              <a:ext uri="{FF2B5EF4-FFF2-40B4-BE49-F238E27FC236}">
                <a16:creationId xmlns:a16="http://schemas.microsoft.com/office/drawing/2014/main" id="{8C63065D-2C2B-0D4C-B2FE-B83AE0D6EA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1770" y="3297093"/>
            <a:ext cx="344488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200" i="1" noProof="1">
                <a:solidFill>
                  <a:srgbClr val="10253F"/>
                </a:solidFill>
                <a:latin typeface="Trebuchet MS"/>
                <a:cs typeface="Trebuchet MS"/>
              </a:rPr>
              <a:t>C</a:t>
            </a:r>
            <a:endParaRPr lang="en-US" sz="1200" i="1" dirty="0">
              <a:solidFill>
                <a:srgbClr val="10253F"/>
              </a:solidFill>
              <a:latin typeface="Trebuchet MS"/>
              <a:cs typeface="Trebuchet MS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D21346-4E27-3740-A0E8-908C92CEEB54}"/>
              </a:ext>
            </a:extLst>
          </p:cNvPr>
          <p:cNvGrpSpPr/>
          <p:nvPr/>
        </p:nvGrpSpPr>
        <p:grpSpPr>
          <a:xfrm>
            <a:off x="4476144" y="2121349"/>
            <a:ext cx="380299" cy="471335"/>
            <a:chOff x="4870749" y="3070819"/>
            <a:chExt cx="380299" cy="471335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5A33207-5CDA-2B42-A154-DA04F1AB3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34687" y="3070819"/>
              <a:ext cx="0" cy="4327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CABBF5A-3361-B344-9675-1AB4FACB3971}"/>
                </a:ext>
              </a:extLst>
            </p:cNvPr>
            <p:cNvCxnSpPr>
              <a:cxnSpLocks/>
            </p:cNvCxnSpPr>
            <p:nvPr/>
          </p:nvCxnSpPr>
          <p:spPr>
            <a:xfrm>
              <a:off x="4870749" y="3415054"/>
              <a:ext cx="380299" cy="1271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1659A3F-DD94-0F48-B5C7-83EA05060F4F}"/>
              </a:ext>
            </a:extLst>
          </p:cNvPr>
          <p:cNvGrpSpPr/>
          <p:nvPr/>
        </p:nvGrpSpPr>
        <p:grpSpPr>
          <a:xfrm>
            <a:off x="3482357" y="3158093"/>
            <a:ext cx="1001138" cy="945028"/>
            <a:chOff x="1574892" y="2700149"/>
            <a:chExt cx="1001138" cy="945028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8957BDCA-F0BE-EF4B-89E3-FCEF3AA94F9D}"/>
                </a:ext>
              </a:extLst>
            </p:cNvPr>
            <p:cNvCxnSpPr/>
            <p:nvPr/>
          </p:nvCxnSpPr>
          <p:spPr>
            <a:xfrm flipV="1">
              <a:off x="1915623" y="2723145"/>
              <a:ext cx="0" cy="6300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9A130EE-75B5-644C-9ECC-7D4B024622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0483" y="3288822"/>
              <a:ext cx="634694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73B911D3-E870-554A-AE3A-F1870A9156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84395" y="3242526"/>
              <a:ext cx="277565" cy="2996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E8B8F449-C6B4-8447-B17D-E65950F02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4892" y="3568977"/>
              <a:ext cx="88900" cy="762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3CC8DE5B-6FA5-EA41-91D3-1C4970F723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87130" y="3250722"/>
              <a:ext cx="88900" cy="7620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064B15E5-17B7-BC44-9571-885A8D8F0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52136" y="2700149"/>
              <a:ext cx="76200" cy="76200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BF397B9-319B-B447-86D7-53026C84D4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1860" y="4786716"/>
            <a:ext cx="5026313" cy="153631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5E41F2F-7D13-084B-9889-5B9381D06F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8260" y="2599395"/>
            <a:ext cx="114300" cy="1016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92A618A-BE2B-2047-9E41-B01CD2972D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7732" y="2223517"/>
            <a:ext cx="101600" cy="1016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3BC9D63-DB9F-6A45-8AB2-CCEB75A00A0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7509" y="5389771"/>
            <a:ext cx="20828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669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EDD8F9E-A510-0B4B-BECF-D0FB7D95A1E3}"/>
              </a:ext>
            </a:extLst>
          </p:cNvPr>
          <p:cNvSpPr/>
          <p:nvPr/>
        </p:nvSpPr>
        <p:spPr>
          <a:xfrm>
            <a:off x="112748" y="4209889"/>
            <a:ext cx="8878852" cy="1918158"/>
          </a:xfrm>
          <a:prstGeom prst="roundRect">
            <a:avLst>
              <a:gd name="adj" fmla="val 7693"/>
            </a:avLst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Camera Calibration ]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F397B9-319B-B447-86D7-53026C84D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900" y="729953"/>
            <a:ext cx="7188200" cy="2197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33EDED-4180-C547-8D9D-ACB420F682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00" y="4468417"/>
            <a:ext cx="8509000" cy="12778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34C7BC-362D-E84E-925D-0696E0610F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3766" y="3743807"/>
            <a:ext cx="2046266" cy="2783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DB29EB-8826-A240-8B53-AC850177B07B}"/>
              </a:ext>
            </a:extLst>
          </p:cNvPr>
          <p:cNvSpPr txBox="1"/>
          <p:nvPr/>
        </p:nvSpPr>
        <p:spPr>
          <a:xfrm>
            <a:off x="317500" y="3698317"/>
            <a:ext cx="2046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CORRESPONDENCE: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EE2797-1B44-4246-8F53-A4270310302B}"/>
              </a:ext>
            </a:extLst>
          </p:cNvPr>
          <p:cNvSpPr txBox="1"/>
          <p:nvPr/>
        </p:nvSpPr>
        <p:spPr>
          <a:xfrm>
            <a:off x="5018149" y="3698317"/>
            <a:ext cx="3878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70C0"/>
                </a:solidFill>
              </a:rPr>
              <a:t>(for each correspondence: 2 equations)</a:t>
            </a:r>
          </a:p>
        </p:txBody>
      </p:sp>
    </p:spTree>
    <p:extLst>
      <p:ext uri="{BB962C8B-B14F-4D97-AF65-F5344CB8AC3E}">
        <p14:creationId xmlns:p14="http://schemas.microsoft.com/office/powerpoint/2010/main" val="1760986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Camera Calibration ]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77A0A-CF0A-6D46-9E17-BB0445617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31" y="2494308"/>
            <a:ext cx="8666018" cy="186938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01EDD3F9-FE5A-4C4D-9C1B-AE84CCA4ABE5}"/>
              </a:ext>
            </a:extLst>
          </p:cNvPr>
          <p:cNvGrpSpPr/>
          <p:nvPr/>
        </p:nvGrpSpPr>
        <p:grpSpPr>
          <a:xfrm>
            <a:off x="664590" y="1045868"/>
            <a:ext cx="7818303" cy="4747226"/>
            <a:chOff x="290513" y="1045868"/>
            <a:chExt cx="7818303" cy="474722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C7CBA23-1549-5C42-AF84-6553F887538F}"/>
                </a:ext>
              </a:extLst>
            </p:cNvPr>
            <p:cNvGrpSpPr/>
            <p:nvPr/>
          </p:nvGrpSpPr>
          <p:grpSpPr>
            <a:xfrm>
              <a:off x="290513" y="1451645"/>
              <a:ext cx="7818303" cy="421735"/>
              <a:chOff x="290513" y="1451645"/>
              <a:chExt cx="7818303" cy="421735"/>
            </a:xfrm>
          </p:grpSpPr>
          <p:sp>
            <p:nvSpPr>
              <p:cNvPr id="19" name="Left Brace 18">
                <a:extLst>
                  <a:ext uri="{FF2B5EF4-FFF2-40B4-BE49-F238E27FC236}">
                    <a16:creationId xmlns:a16="http://schemas.microsoft.com/office/drawing/2014/main" id="{8DB52E10-2AC8-E74A-BC87-E9602A21BE97}"/>
                  </a:ext>
                </a:extLst>
              </p:cNvPr>
              <p:cNvSpPr/>
              <p:nvPr/>
            </p:nvSpPr>
            <p:spPr>
              <a:xfrm rot="5400000">
                <a:off x="3418593" y="-1676435"/>
                <a:ext cx="421734" cy="6677894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20" name="Left Brace 19">
                <a:extLst>
                  <a:ext uri="{FF2B5EF4-FFF2-40B4-BE49-F238E27FC236}">
                    <a16:creationId xmlns:a16="http://schemas.microsoft.com/office/drawing/2014/main" id="{B2FA2ED5-F275-3342-8552-9D8520944F4E}"/>
                  </a:ext>
                </a:extLst>
              </p:cNvPr>
              <p:cNvSpPr/>
              <p:nvPr/>
            </p:nvSpPr>
            <p:spPr>
              <a:xfrm rot="5400000">
                <a:off x="7482313" y="1246876"/>
                <a:ext cx="421734" cy="831273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FF05F81-80EA-8949-AC70-461DD2D3D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45310" y="1045868"/>
              <a:ext cx="368300" cy="3175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79DE9DE-18EF-7F4E-B38E-327454102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66180" y="1096668"/>
              <a:ext cx="254000" cy="21590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E16A09F-810A-5A4E-BC16-A49579A83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396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36" y="2459504"/>
            <a:ext cx="334252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In Computer Vision ]</a:t>
            </a:r>
          </a:p>
          <a:p>
            <a:pPr algn="ctr" eaLnBrk="0" hangingPunct="0"/>
            <a:endParaRPr lang="en-US" sz="2400" dirty="0">
              <a:solidFill>
                <a:srgbClr val="0000FF"/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Homography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Camera Calibration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Fundamental Matrix</a:t>
            </a:r>
          </a:p>
        </p:txBody>
      </p:sp>
    </p:spTree>
    <p:extLst>
      <p:ext uri="{BB962C8B-B14F-4D97-AF65-F5344CB8AC3E}">
        <p14:creationId xmlns:p14="http://schemas.microsoft.com/office/powerpoint/2010/main" val="2314982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8902" y="3198167"/>
            <a:ext cx="276619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Example ]</a:t>
            </a:r>
          </a:p>
        </p:txBody>
      </p:sp>
    </p:spTree>
    <p:extLst>
      <p:ext uri="{BB962C8B-B14F-4D97-AF65-F5344CB8AC3E}">
        <p14:creationId xmlns:p14="http://schemas.microsoft.com/office/powerpoint/2010/main" val="1816631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66EF1DEC-9218-E94F-A991-638D4E67A802}"/>
              </a:ext>
            </a:extLst>
          </p:cNvPr>
          <p:cNvSpPr/>
          <p:nvPr/>
        </p:nvSpPr>
        <p:spPr>
          <a:xfrm>
            <a:off x="166255" y="5208238"/>
            <a:ext cx="8769927" cy="1555373"/>
          </a:xfrm>
          <a:prstGeom prst="roundRect">
            <a:avLst>
              <a:gd name="adj" fmla="val 769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BF456D4-98C3-C649-B49C-13E679EE0DC3}"/>
              </a:ext>
            </a:extLst>
          </p:cNvPr>
          <p:cNvSpPr txBox="1"/>
          <p:nvPr/>
        </p:nvSpPr>
        <p:spPr>
          <a:xfrm>
            <a:off x="157595" y="4882617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MODEL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Fundamental Matrix: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Epipolar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Geometry ]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0785176-ADE6-7442-9AF1-D289E86C659F}"/>
              </a:ext>
            </a:extLst>
          </p:cNvPr>
          <p:cNvGrpSpPr/>
          <p:nvPr/>
        </p:nvGrpSpPr>
        <p:grpSpPr>
          <a:xfrm>
            <a:off x="766841" y="1358845"/>
            <a:ext cx="7610317" cy="2603560"/>
            <a:chOff x="803707" y="3748755"/>
            <a:chExt cx="7610317" cy="26035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C762CC1-C9D5-CD47-B78B-B31512665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3707" y="3748755"/>
              <a:ext cx="3471413" cy="260356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47F0592-8FE6-824F-BC41-8752C50A6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2611" y="3748755"/>
              <a:ext cx="3471413" cy="260356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05A1EE5-C2CB-C543-91BA-AFF9DEC8C6A8}"/>
                </a:ext>
              </a:extLst>
            </p:cNvPr>
            <p:cNvSpPr txBox="1"/>
            <p:nvPr/>
          </p:nvSpPr>
          <p:spPr>
            <a:xfrm>
              <a:off x="3736058" y="5655675"/>
              <a:ext cx="458111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rgbClr val="FFFFFF"/>
                  </a:solidFill>
                  <a:latin typeface="Times"/>
                  <a:cs typeface="Times"/>
                </a:rPr>
                <a:t>I</a:t>
              </a:r>
              <a:r>
                <a:rPr lang="en-US" sz="3200" baseline="-25000" dirty="0">
                  <a:solidFill>
                    <a:srgbClr val="FFFFFF"/>
                  </a:solidFill>
                  <a:latin typeface="Times"/>
                  <a:cs typeface="Times"/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EB395AB-A860-9545-A0ED-DEBCFF131813}"/>
                </a:ext>
              </a:extLst>
            </p:cNvPr>
            <p:cNvSpPr txBox="1"/>
            <p:nvPr/>
          </p:nvSpPr>
          <p:spPr>
            <a:xfrm>
              <a:off x="7901605" y="5640543"/>
              <a:ext cx="458111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rgbClr val="FFFFFF"/>
                  </a:solidFill>
                  <a:latin typeface="Times"/>
                  <a:cs typeface="Times"/>
                </a:rPr>
                <a:t>I</a:t>
              </a:r>
              <a:r>
                <a:rPr lang="en-US" sz="3200" baseline="-25000" dirty="0">
                  <a:solidFill>
                    <a:srgbClr val="FFFFFF"/>
                  </a:solidFill>
                  <a:latin typeface="Times"/>
                  <a:cs typeface="Times"/>
                </a:rPr>
                <a:t>2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D05E176-0129-6241-BE14-E80B756CC3D6}"/>
              </a:ext>
            </a:extLst>
          </p:cNvPr>
          <p:cNvGrpSpPr/>
          <p:nvPr/>
        </p:nvGrpSpPr>
        <p:grpSpPr>
          <a:xfrm>
            <a:off x="2220444" y="1629112"/>
            <a:ext cx="3896575" cy="533392"/>
            <a:chOff x="2257310" y="4019022"/>
            <a:chExt cx="3896575" cy="53339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91D9D93-1857-C743-A0FA-49A76A2F98C0}"/>
                </a:ext>
              </a:extLst>
            </p:cNvPr>
            <p:cNvGrpSpPr/>
            <p:nvPr/>
          </p:nvGrpSpPr>
          <p:grpSpPr>
            <a:xfrm>
              <a:off x="2257310" y="4163813"/>
              <a:ext cx="301660" cy="388601"/>
              <a:chOff x="2370557" y="3070069"/>
              <a:chExt cx="301660" cy="388601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06988F26-0305-4545-B604-A44E9E77D738}"/>
                  </a:ext>
                </a:extLst>
              </p:cNvPr>
              <p:cNvSpPr/>
              <p:nvPr/>
            </p:nvSpPr>
            <p:spPr>
              <a:xfrm>
                <a:off x="2495534" y="3396506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1949B39-7572-A94A-A107-D38677C6F731}"/>
                  </a:ext>
                </a:extLst>
              </p:cNvPr>
              <p:cNvSpPr txBox="1"/>
              <p:nvPr/>
            </p:nvSpPr>
            <p:spPr>
              <a:xfrm>
                <a:off x="2370557" y="3070069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9589962-8C09-924B-AAA4-35A486FADDA2}"/>
                </a:ext>
              </a:extLst>
            </p:cNvPr>
            <p:cNvGrpSpPr/>
            <p:nvPr/>
          </p:nvGrpSpPr>
          <p:grpSpPr>
            <a:xfrm>
              <a:off x="5852225" y="4019022"/>
              <a:ext cx="301660" cy="511753"/>
              <a:chOff x="2370557" y="2931523"/>
              <a:chExt cx="301660" cy="511753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D07FC4BD-6656-B144-BFAA-C693A2273D7C}"/>
                  </a:ext>
                </a:extLst>
              </p:cNvPr>
              <p:cNvSpPr/>
              <p:nvPr/>
            </p:nvSpPr>
            <p:spPr>
              <a:xfrm>
                <a:off x="2503231" y="3381112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8538C20-EE55-AB44-8781-79581F6F2C7A}"/>
                  </a:ext>
                </a:extLst>
              </p:cNvPr>
              <p:cNvSpPr txBox="1"/>
              <p:nvPr/>
            </p:nvSpPr>
            <p:spPr>
              <a:xfrm>
                <a:off x="2370557" y="2931523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5BD796-7FA4-2843-8838-A998C9B17F71}"/>
              </a:ext>
            </a:extLst>
          </p:cNvPr>
          <p:cNvGrpSpPr/>
          <p:nvPr/>
        </p:nvGrpSpPr>
        <p:grpSpPr>
          <a:xfrm>
            <a:off x="1033571" y="1360876"/>
            <a:ext cx="4443062" cy="579574"/>
            <a:chOff x="1710823" y="4019022"/>
            <a:chExt cx="4443062" cy="57957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6B65B07-8FA2-4346-B3B4-C6ED29B0BA3F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AB9A6F03-41EA-8341-B3E8-537F5B2A1B97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BE03357-1436-3248-8EDC-40DB4A8F7B88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20D9B5F-3D9D-1145-B690-4668890B2C80}"/>
                </a:ext>
              </a:extLst>
            </p:cNvPr>
            <p:cNvGrpSpPr/>
            <p:nvPr/>
          </p:nvGrpSpPr>
          <p:grpSpPr>
            <a:xfrm>
              <a:off x="5852225" y="4019022"/>
              <a:ext cx="301660" cy="511753"/>
              <a:chOff x="2370557" y="2931523"/>
              <a:chExt cx="301660" cy="511753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1F0165E-B525-D246-A640-E9ECB083D23E}"/>
                  </a:ext>
                </a:extLst>
              </p:cNvPr>
              <p:cNvSpPr/>
              <p:nvPr/>
            </p:nvSpPr>
            <p:spPr>
              <a:xfrm>
                <a:off x="2503231" y="3381112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04E59AA-101F-354B-96D4-41EE7CAAC016}"/>
                  </a:ext>
                </a:extLst>
              </p:cNvPr>
              <p:cNvSpPr txBox="1"/>
              <p:nvPr/>
            </p:nvSpPr>
            <p:spPr>
              <a:xfrm>
                <a:off x="2370557" y="2931523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38C16AC-509F-E745-892E-9C0D1EC297AC}"/>
              </a:ext>
            </a:extLst>
          </p:cNvPr>
          <p:cNvGrpSpPr/>
          <p:nvPr/>
        </p:nvGrpSpPr>
        <p:grpSpPr>
          <a:xfrm>
            <a:off x="3421677" y="1309279"/>
            <a:ext cx="4427668" cy="659448"/>
            <a:chOff x="1710823" y="4048358"/>
            <a:chExt cx="4427668" cy="659448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9393741-6298-8444-8668-A909AE59A9AA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5A939DD1-F862-6D44-941A-28EA54744F65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6A1A291-0763-394B-B457-A473F8F090BE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F0817F8-5169-BF47-A324-C90F70AC267F}"/>
                </a:ext>
              </a:extLst>
            </p:cNvPr>
            <p:cNvGrpSpPr/>
            <p:nvPr/>
          </p:nvGrpSpPr>
          <p:grpSpPr>
            <a:xfrm>
              <a:off x="5836831" y="4196053"/>
              <a:ext cx="301660" cy="511753"/>
              <a:chOff x="2355163" y="3108554"/>
              <a:chExt cx="301660" cy="511753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02D268E-A37B-024C-BEC6-E8F613DAFBFA}"/>
                  </a:ext>
                </a:extLst>
              </p:cNvPr>
              <p:cNvSpPr/>
              <p:nvPr/>
            </p:nvSpPr>
            <p:spPr>
              <a:xfrm>
                <a:off x="2487837" y="3558143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2DCCAEC-172F-9743-B642-3F3B4786EFD3}"/>
                  </a:ext>
                </a:extLst>
              </p:cNvPr>
              <p:cNvSpPr txBox="1"/>
              <p:nvPr/>
            </p:nvSpPr>
            <p:spPr>
              <a:xfrm>
                <a:off x="2355163" y="310855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B789ACE-5CE0-C349-A96A-1D99A3C61587}"/>
              </a:ext>
            </a:extLst>
          </p:cNvPr>
          <p:cNvGrpSpPr/>
          <p:nvPr/>
        </p:nvGrpSpPr>
        <p:grpSpPr>
          <a:xfrm>
            <a:off x="1244172" y="1805087"/>
            <a:ext cx="4317601" cy="547824"/>
            <a:chOff x="1710823" y="4050772"/>
            <a:chExt cx="4317601" cy="547824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F1B4534-23E5-6C42-8BAA-1063646C7F49}"/>
                </a:ext>
              </a:extLst>
            </p:cNvPr>
            <p:cNvGrpSpPr/>
            <p:nvPr/>
          </p:nvGrpSpPr>
          <p:grpSpPr>
            <a:xfrm>
              <a:off x="1710823" y="4109934"/>
              <a:ext cx="301660" cy="488662"/>
              <a:chOff x="1824070" y="3016190"/>
              <a:chExt cx="301660" cy="488662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F4BBA137-8D99-9440-9765-627F9485BB77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08D825F2-DC61-394D-B012-92E48C594FC6}"/>
                  </a:ext>
                </a:extLst>
              </p:cNvPr>
              <p:cNvSpPr txBox="1"/>
              <p:nvPr/>
            </p:nvSpPr>
            <p:spPr>
              <a:xfrm>
                <a:off x="1824070" y="3016190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4</a:t>
                </a: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BCFF53E-5318-2643-A3B3-70D8FECDC77C}"/>
                </a:ext>
              </a:extLst>
            </p:cNvPr>
            <p:cNvGrpSpPr/>
            <p:nvPr/>
          </p:nvGrpSpPr>
          <p:grpSpPr>
            <a:xfrm>
              <a:off x="5726764" y="4050772"/>
              <a:ext cx="301660" cy="448253"/>
              <a:chOff x="2245096" y="2963273"/>
              <a:chExt cx="301660" cy="448253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D2014BF0-A086-6446-BDF9-AA29BEE6EB4E}"/>
                  </a:ext>
                </a:extLst>
              </p:cNvPr>
              <p:cNvSpPr/>
              <p:nvPr/>
            </p:nvSpPr>
            <p:spPr>
              <a:xfrm>
                <a:off x="2377770" y="3349362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5215CF9-1701-C04B-96B3-36EEAB066CF2}"/>
                  </a:ext>
                </a:extLst>
              </p:cNvPr>
              <p:cNvSpPr txBox="1"/>
              <p:nvPr/>
            </p:nvSpPr>
            <p:spPr>
              <a:xfrm>
                <a:off x="2245096" y="2963273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4</a:t>
                </a: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67F3C40-17CF-AC46-876E-26D238E2E955}"/>
              </a:ext>
            </a:extLst>
          </p:cNvPr>
          <p:cNvGrpSpPr/>
          <p:nvPr/>
        </p:nvGrpSpPr>
        <p:grpSpPr>
          <a:xfrm>
            <a:off x="1481005" y="2333767"/>
            <a:ext cx="4237473" cy="616118"/>
            <a:chOff x="1724535" y="3982478"/>
            <a:chExt cx="4237473" cy="61611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40971A4-8BCC-514D-ABCD-E309272DA641}"/>
                </a:ext>
              </a:extLst>
            </p:cNvPr>
            <p:cNvGrpSpPr/>
            <p:nvPr/>
          </p:nvGrpSpPr>
          <p:grpSpPr>
            <a:xfrm>
              <a:off x="1724535" y="4048358"/>
              <a:ext cx="301660" cy="550238"/>
              <a:chOff x="1837782" y="2954614"/>
              <a:chExt cx="301660" cy="550238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5F29FB56-A177-4E41-8C54-F49204E953FB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DD611025-2720-5948-9BE0-4E2E953DABD1}"/>
                  </a:ext>
                </a:extLst>
              </p:cNvPr>
              <p:cNvSpPr txBox="1"/>
              <p:nvPr/>
            </p:nvSpPr>
            <p:spPr>
              <a:xfrm>
                <a:off x="1837782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5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F3C1A481-B569-4544-BAE6-26D5CCB87B60}"/>
                </a:ext>
              </a:extLst>
            </p:cNvPr>
            <p:cNvGrpSpPr/>
            <p:nvPr/>
          </p:nvGrpSpPr>
          <p:grpSpPr>
            <a:xfrm>
              <a:off x="5660348" y="3982478"/>
              <a:ext cx="301660" cy="511753"/>
              <a:chOff x="2178680" y="2894979"/>
              <a:chExt cx="301660" cy="511753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33BDAA4B-7E87-1C49-BCC1-63B68793F1D2}"/>
                  </a:ext>
                </a:extLst>
              </p:cNvPr>
              <p:cNvSpPr/>
              <p:nvPr/>
            </p:nvSpPr>
            <p:spPr>
              <a:xfrm>
                <a:off x="2311354" y="334456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4EA5FA62-6CF4-6842-97F1-78BFA9E6179C}"/>
                  </a:ext>
                </a:extLst>
              </p:cNvPr>
              <p:cNvSpPr txBox="1"/>
              <p:nvPr/>
            </p:nvSpPr>
            <p:spPr>
              <a:xfrm>
                <a:off x="2178680" y="2894979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5</a:t>
                </a:r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5266E883-6158-934A-8D17-230D9A7AA4A8}"/>
              </a:ext>
            </a:extLst>
          </p:cNvPr>
          <p:cNvGrpSpPr/>
          <p:nvPr/>
        </p:nvGrpSpPr>
        <p:grpSpPr>
          <a:xfrm>
            <a:off x="1033571" y="3066462"/>
            <a:ext cx="4443062" cy="579574"/>
            <a:chOff x="1710823" y="4019022"/>
            <a:chExt cx="4443062" cy="579574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D5207EFA-2286-D144-9E4F-BB96AB7C88A0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8E9C0675-96E9-3042-A92C-434B313E6CBE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A720A94-8F22-CE48-AE35-4C153138739D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6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3E2E2FE-6CE7-074B-B637-2ABCDEDB9FAD}"/>
                </a:ext>
              </a:extLst>
            </p:cNvPr>
            <p:cNvGrpSpPr/>
            <p:nvPr/>
          </p:nvGrpSpPr>
          <p:grpSpPr>
            <a:xfrm>
              <a:off x="5852225" y="4019022"/>
              <a:ext cx="301660" cy="511753"/>
              <a:chOff x="2370557" y="2931523"/>
              <a:chExt cx="301660" cy="511753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90C3FC23-FE79-4543-8A78-0902A4536C73}"/>
                  </a:ext>
                </a:extLst>
              </p:cNvPr>
              <p:cNvSpPr/>
              <p:nvPr/>
            </p:nvSpPr>
            <p:spPr>
              <a:xfrm>
                <a:off x="2503231" y="3381112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D978A9BE-20A2-6842-BEA5-D0D3B1021F47}"/>
                  </a:ext>
                </a:extLst>
              </p:cNvPr>
              <p:cNvSpPr txBox="1"/>
              <p:nvPr/>
            </p:nvSpPr>
            <p:spPr>
              <a:xfrm>
                <a:off x="2370557" y="2931523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6</a:t>
                </a:r>
              </a:p>
            </p:txBody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C49B244-D258-8940-B5EB-DBD080AE17D8}"/>
              </a:ext>
            </a:extLst>
          </p:cNvPr>
          <p:cNvGrpSpPr/>
          <p:nvPr/>
        </p:nvGrpSpPr>
        <p:grpSpPr>
          <a:xfrm>
            <a:off x="2220444" y="3295101"/>
            <a:ext cx="3867431" cy="550238"/>
            <a:chOff x="1710823" y="4048358"/>
            <a:chExt cx="3867431" cy="550238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140A373-B31C-EA4D-B943-746892619B61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A2404002-3142-E84B-890F-076DEDE88124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7CDE2657-24FF-EF45-9BBE-51947EA57CD9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7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5F4E9748-0218-1743-96DA-FD229471D444}"/>
                </a:ext>
              </a:extLst>
            </p:cNvPr>
            <p:cNvGrpSpPr/>
            <p:nvPr/>
          </p:nvGrpSpPr>
          <p:grpSpPr>
            <a:xfrm>
              <a:off x="5276594" y="4055566"/>
              <a:ext cx="301660" cy="511753"/>
              <a:chOff x="1794926" y="2968067"/>
              <a:chExt cx="301660" cy="511753"/>
            </a:xfrm>
          </p:grpSpPr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0C5E99D4-F5C4-1745-817D-F6E0A6622024}"/>
                  </a:ext>
                </a:extLst>
              </p:cNvPr>
              <p:cNvSpPr/>
              <p:nvPr/>
            </p:nvSpPr>
            <p:spPr>
              <a:xfrm>
                <a:off x="1927600" y="3417656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2D3A4D44-10C6-C04C-85EE-7F8CED9582BF}"/>
                  </a:ext>
                </a:extLst>
              </p:cNvPr>
              <p:cNvSpPr txBox="1"/>
              <p:nvPr/>
            </p:nvSpPr>
            <p:spPr>
              <a:xfrm>
                <a:off x="1794926" y="2968067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7</a:t>
                </a:r>
              </a:p>
            </p:txBody>
          </p: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EA4A0FC5-56C5-434F-B80D-3524D5E6C49F}"/>
              </a:ext>
            </a:extLst>
          </p:cNvPr>
          <p:cNvGrpSpPr/>
          <p:nvPr/>
        </p:nvGrpSpPr>
        <p:grpSpPr>
          <a:xfrm>
            <a:off x="3389338" y="3005314"/>
            <a:ext cx="4433925" cy="637729"/>
            <a:chOff x="1710823" y="4048358"/>
            <a:chExt cx="4433925" cy="637729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CEFAA781-EE9B-5048-B268-DC967545D189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F9AB0372-AED2-1647-A85E-B530256520BA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1B223731-0389-DF4F-9902-EF14C710A986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8</a:t>
                </a:r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9EE4CBA2-1CD2-4C4C-9CD6-A9AF07C61842}"/>
                </a:ext>
              </a:extLst>
            </p:cNvPr>
            <p:cNvGrpSpPr/>
            <p:nvPr/>
          </p:nvGrpSpPr>
          <p:grpSpPr>
            <a:xfrm>
              <a:off x="5843088" y="4174334"/>
              <a:ext cx="301660" cy="511753"/>
              <a:chOff x="2361420" y="3086835"/>
              <a:chExt cx="301660" cy="511753"/>
            </a:xfrm>
          </p:grpSpPr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1161EB6A-060B-3D48-98C5-5AA435DF29BD}"/>
                  </a:ext>
                </a:extLst>
              </p:cNvPr>
              <p:cNvSpPr/>
              <p:nvPr/>
            </p:nvSpPr>
            <p:spPr>
              <a:xfrm>
                <a:off x="2494094" y="3536424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BFC6E165-9CD0-FC43-878B-864B805456E5}"/>
                  </a:ext>
                </a:extLst>
              </p:cNvPr>
              <p:cNvSpPr txBox="1"/>
              <p:nvPr/>
            </p:nvSpPr>
            <p:spPr>
              <a:xfrm>
                <a:off x="2361420" y="3086835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8</a:t>
                </a:r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BD9B301-7DEE-9C4A-A1C4-FB92577533E6}"/>
              </a:ext>
            </a:extLst>
          </p:cNvPr>
          <p:cNvGrpSpPr/>
          <p:nvPr/>
        </p:nvGrpSpPr>
        <p:grpSpPr>
          <a:xfrm>
            <a:off x="2821521" y="2428983"/>
            <a:ext cx="4114130" cy="550238"/>
            <a:chOff x="1710823" y="4048358"/>
            <a:chExt cx="4114130" cy="55023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B2A77A2A-0C81-1048-9620-299D64E1976C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2F6F0175-3500-FE4C-83B0-040D77C7C81A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5FA6FB4E-769C-0946-AF76-110823C70D47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9</a:t>
                </a: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DD74BA9E-C045-6E47-AF1C-6C945A461D72}"/>
                </a:ext>
              </a:extLst>
            </p:cNvPr>
            <p:cNvGrpSpPr/>
            <p:nvPr/>
          </p:nvGrpSpPr>
          <p:grpSpPr>
            <a:xfrm>
              <a:off x="5523293" y="4082974"/>
              <a:ext cx="301660" cy="511753"/>
              <a:chOff x="2041625" y="2995475"/>
              <a:chExt cx="301660" cy="511753"/>
            </a:xfrm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907CB525-E953-6145-972E-F2CD3AC72B47}"/>
                  </a:ext>
                </a:extLst>
              </p:cNvPr>
              <p:cNvSpPr/>
              <p:nvPr/>
            </p:nvSpPr>
            <p:spPr>
              <a:xfrm>
                <a:off x="2174299" y="3445064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C86BB042-91AC-D346-B064-6B93EA3F7478}"/>
                  </a:ext>
                </a:extLst>
              </p:cNvPr>
              <p:cNvSpPr txBox="1"/>
              <p:nvPr/>
            </p:nvSpPr>
            <p:spPr>
              <a:xfrm>
                <a:off x="2041625" y="2995475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9</a:t>
                </a:r>
              </a:p>
            </p:txBody>
          </p:sp>
        </p:grp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ED791330-26FE-C946-A11C-B0B384B145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295" y="5741224"/>
            <a:ext cx="2118406" cy="456272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E606E8BD-75F3-6C4D-8D69-BDF6649C42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2684" y="5407542"/>
            <a:ext cx="5393451" cy="1123636"/>
          </a:xfrm>
          <a:prstGeom prst="rect">
            <a:avLst/>
          </a:prstGeom>
        </p:spPr>
      </p:pic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E397CE16-63AC-5140-ACCE-E67EEFD603EF}"/>
              </a:ext>
            </a:extLst>
          </p:cNvPr>
          <p:cNvCxnSpPr>
            <a:cxnSpLocks/>
          </p:cNvCxnSpPr>
          <p:nvPr/>
        </p:nvCxnSpPr>
        <p:spPr>
          <a:xfrm flipV="1">
            <a:off x="4912866" y="2162504"/>
            <a:ext cx="3464292" cy="1752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Oval 77">
            <a:extLst>
              <a:ext uri="{FF2B5EF4-FFF2-40B4-BE49-F238E27FC236}">
                <a16:creationId xmlns:a16="http://schemas.microsoft.com/office/drawing/2014/main" id="{FE6F55A0-FF28-1149-896F-715A49E6DA77}"/>
              </a:ext>
            </a:extLst>
          </p:cNvPr>
          <p:cNvSpPr/>
          <p:nvPr/>
        </p:nvSpPr>
        <p:spPr>
          <a:xfrm>
            <a:off x="2841533" y="2815916"/>
            <a:ext cx="252000" cy="252000"/>
          </a:xfrm>
          <a:prstGeom prst="ellipse">
            <a:avLst/>
          </a:prstGeom>
          <a:noFill/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70831E-1579-DC4D-B66C-046D4AE80E1E}"/>
              </a:ext>
            </a:extLst>
          </p:cNvPr>
          <p:cNvSpPr/>
          <p:nvPr/>
        </p:nvSpPr>
        <p:spPr>
          <a:xfrm>
            <a:off x="4305680" y="4015610"/>
            <a:ext cx="11015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>
                <a:solidFill>
                  <a:srgbClr val="0000FF"/>
                </a:solidFill>
                <a:latin typeface="Trebuchet MS" pitchFamily="34" charset="0"/>
              </a:rPr>
              <a:t>Epipolar</a:t>
            </a:r>
            <a:r>
              <a:rPr lang="en-US" dirty="0">
                <a:solidFill>
                  <a:srgbClr val="0000FF"/>
                </a:solidFill>
                <a:latin typeface="Trebuchet MS" pitchFamily="34" charset="0"/>
              </a:rPr>
              <a:t> </a:t>
            </a:r>
          </a:p>
          <a:p>
            <a:pPr algn="ctr"/>
            <a:r>
              <a:rPr lang="en-US" dirty="0">
                <a:solidFill>
                  <a:srgbClr val="0000FF"/>
                </a:solidFill>
                <a:latin typeface="Trebuchet MS" pitchFamily="34" charset="0"/>
              </a:rPr>
              <a:t>Line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35466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509F548-A23A-734A-8F51-13B0A649BC44}"/>
              </a:ext>
            </a:extLst>
          </p:cNvPr>
          <p:cNvSpPr/>
          <p:nvPr/>
        </p:nvSpPr>
        <p:spPr>
          <a:xfrm>
            <a:off x="112748" y="3560618"/>
            <a:ext cx="8878852" cy="3228106"/>
          </a:xfrm>
          <a:prstGeom prst="roundRect">
            <a:avLst>
              <a:gd name="adj" fmla="val 7693"/>
            </a:avLst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B817D23-0A17-294B-B948-FB0EFA311711}"/>
              </a:ext>
            </a:extLst>
          </p:cNvPr>
          <p:cNvSpPr txBox="1"/>
          <p:nvPr/>
        </p:nvSpPr>
        <p:spPr>
          <a:xfrm>
            <a:off x="317500" y="3157990"/>
            <a:ext cx="2046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CORRESPONDENCE: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Fundamental Matrix: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Epipolar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Geometry ]</a:t>
            </a:r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E606E8BD-75F3-6C4D-8D69-BDF6649C4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132" y="1346693"/>
            <a:ext cx="7111247" cy="1481510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BE51F73A-2CED-F546-9DFB-508883991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471" y="3670596"/>
            <a:ext cx="7260965" cy="305559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99688C0-E9BF-F347-9B2D-C0E6214722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3766" y="3143953"/>
            <a:ext cx="2651991" cy="3529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934EA6-8CFB-0B40-BC3D-BFEC1A624C28}"/>
              </a:ext>
            </a:extLst>
          </p:cNvPr>
          <p:cNvSpPr txBox="1"/>
          <p:nvPr/>
        </p:nvSpPr>
        <p:spPr>
          <a:xfrm>
            <a:off x="5018149" y="3152054"/>
            <a:ext cx="3878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(for each correspondence: 1 equation)</a:t>
            </a:r>
          </a:p>
        </p:txBody>
      </p:sp>
    </p:spTree>
    <p:extLst>
      <p:ext uri="{BB962C8B-B14F-4D97-AF65-F5344CB8AC3E}">
        <p14:creationId xmlns:p14="http://schemas.microsoft.com/office/powerpoint/2010/main" val="858230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Fundamental Matrix: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Epipolar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Geometry 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6BDCFD-F2F9-CC4B-B8D5-896BD67A37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00" y="1848718"/>
            <a:ext cx="8745167" cy="338220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CE23E8F4-4B40-2546-8525-5C35FB7760FC}"/>
              </a:ext>
            </a:extLst>
          </p:cNvPr>
          <p:cNvGrpSpPr/>
          <p:nvPr/>
        </p:nvGrpSpPr>
        <p:grpSpPr>
          <a:xfrm>
            <a:off x="290513" y="1045868"/>
            <a:ext cx="7818303" cy="4747226"/>
            <a:chOff x="290513" y="1045868"/>
            <a:chExt cx="7818303" cy="474722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F180B4D-90C6-2E40-827E-96F02E9BB00B}"/>
                </a:ext>
              </a:extLst>
            </p:cNvPr>
            <p:cNvGrpSpPr/>
            <p:nvPr/>
          </p:nvGrpSpPr>
          <p:grpSpPr>
            <a:xfrm>
              <a:off x="290513" y="1451645"/>
              <a:ext cx="7818303" cy="421735"/>
              <a:chOff x="290513" y="1451645"/>
              <a:chExt cx="7818303" cy="421735"/>
            </a:xfrm>
          </p:grpSpPr>
          <p:sp>
            <p:nvSpPr>
              <p:cNvPr id="2" name="Left Brace 1">
                <a:extLst>
                  <a:ext uri="{FF2B5EF4-FFF2-40B4-BE49-F238E27FC236}">
                    <a16:creationId xmlns:a16="http://schemas.microsoft.com/office/drawing/2014/main" id="{FC712028-3496-854F-A311-03AA6FC2A77A}"/>
                  </a:ext>
                </a:extLst>
              </p:cNvPr>
              <p:cNvSpPr/>
              <p:nvPr/>
            </p:nvSpPr>
            <p:spPr>
              <a:xfrm rot="5400000">
                <a:off x="3418593" y="-1676435"/>
                <a:ext cx="421734" cy="6677894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7" name="Left Brace 6">
                <a:extLst>
                  <a:ext uri="{FF2B5EF4-FFF2-40B4-BE49-F238E27FC236}">
                    <a16:creationId xmlns:a16="http://schemas.microsoft.com/office/drawing/2014/main" id="{06FD8BD0-E976-2D4B-957D-FA7981687676}"/>
                  </a:ext>
                </a:extLst>
              </p:cNvPr>
              <p:cNvSpPr/>
              <p:nvPr/>
            </p:nvSpPr>
            <p:spPr>
              <a:xfrm rot="5400000">
                <a:off x="7482313" y="1246876"/>
                <a:ext cx="421734" cy="831273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90CA7BE-C1CC-684A-BD8B-70F54DCA4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45310" y="1045868"/>
              <a:ext cx="368300" cy="3175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9F562C8-CD08-AD4E-9DA5-8340AE387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66180" y="1096668"/>
              <a:ext cx="254000" cy="2159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5316A07-4A87-1047-86F6-00A781A1E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177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8902" y="3198167"/>
            <a:ext cx="276619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Outliers ]</a:t>
            </a:r>
          </a:p>
        </p:txBody>
      </p:sp>
    </p:spTree>
    <p:extLst>
      <p:ext uri="{BB962C8B-B14F-4D97-AF65-F5344CB8AC3E}">
        <p14:creationId xmlns:p14="http://schemas.microsoft.com/office/powerpoint/2010/main" val="7215609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569D9CF-3CCD-ED43-8CE7-C4468DC39A54}"/>
              </a:ext>
            </a:extLst>
          </p:cNvPr>
          <p:cNvGrpSpPr/>
          <p:nvPr/>
        </p:nvGrpSpPr>
        <p:grpSpPr>
          <a:xfrm>
            <a:off x="5621822" y="793217"/>
            <a:ext cx="3191978" cy="3616463"/>
            <a:chOff x="5621822" y="793217"/>
            <a:chExt cx="3191978" cy="361646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4EE9012-38E7-A24D-9C62-D4E98B950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54700" y="1257300"/>
              <a:ext cx="1778000" cy="355600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18C6461D-822C-B24D-8A5C-3F623883FFCC}"/>
                </a:ext>
              </a:extLst>
            </p:cNvPr>
            <p:cNvSpPr txBox="1"/>
            <p:nvPr/>
          </p:nvSpPr>
          <p:spPr>
            <a:xfrm>
              <a:off x="5789613" y="793217"/>
              <a:ext cx="886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dirty="0"/>
                <a:t>MODEL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455663E-CCBA-F341-B528-C331B7F83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27713" y="1905000"/>
              <a:ext cx="2222500" cy="5334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650A7F0-17F6-C74F-8B9A-A7D0B64E3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5963" y="2596651"/>
              <a:ext cx="2540000" cy="5334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34C3AD5-80FC-A84E-A49A-D1EC8B81A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65800" y="3399531"/>
              <a:ext cx="3048000" cy="419100"/>
            </a:xfrm>
            <a:prstGeom prst="rect">
              <a:avLst/>
            </a:prstGeom>
          </p:spPr>
        </p:pic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1CFF619-2408-DE45-AB15-59CF8B383ECD}"/>
                </a:ext>
              </a:extLst>
            </p:cNvPr>
            <p:cNvSpPr txBox="1"/>
            <p:nvPr/>
          </p:nvSpPr>
          <p:spPr>
            <a:xfrm>
              <a:off x="5621822" y="4040348"/>
              <a:ext cx="2764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(for each point: 1 equation)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5EDFBE9A-BC56-0245-9152-BF4A90F634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613" y="5153482"/>
            <a:ext cx="3194508" cy="1458179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3367A85-C2A8-6F41-9991-3588F8085B4A}"/>
              </a:ext>
            </a:extLst>
          </p:cNvPr>
          <p:cNvGrpSpPr/>
          <p:nvPr/>
        </p:nvGrpSpPr>
        <p:grpSpPr>
          <a:xfrm>
            <a:off x="410152" y="4561299"/>
            <a:ext cx="5609782" cy="1968058"/>
            <a:chOff x="-294832" y="3825036"/>
            <a:chExt cx="5609782" cy="1968058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9AB8B477-3558-FC4B-8B94-E8A4DD8EC47C}"/>
                </a:ext>
              </a:extLst>
            </p:cNvPr>
            <p:cNvGrpSpPr/>
            <p:nvPr/>
          </p:nvGrpSpPr>
          <p:grpSpPr>
            <a:xfrm>
              <a:off x="-294832" y="4196948"/>
              <a:ext cx="2320348" cy="220272"/>
              <a:chOff x="-294832" y="4196948"/>
              <a:chExt cx="2320348" cy="220272"/>
            </a:xfrm>
          </p:grpSpPr>
          <p:sp>
            <p:nvSpPr>
              <p:cNvPr id="109" name="Left Brace 108">
                <a:extLst>
                  <a:ext uri="{FF2B5EF4-FFF2-40B4-BE49-F238E27FC236}">
                    <a16:creationId xmlns:a16="http://schemas.microsoft.com/office/drawing/2014/main" id="{BF38972F-6D4D-1444-87DA-5B726FFE57EB}"/>
                  </a:ext>
                </a:extLst>
              </p:cNvPr>
              <p:cNvSpPr/>
              <p:nvPr/>
            </p:nvSpPr>
            <p:spPr>
              <a:xfrm rot="5400000">
                <a:off x="459530" y="3460835"/>
                <a:ext cx="202023" cy="1710748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110" name="Left Brace 109">
                <a:extLst>
                  <a:ext uri="{FF2B5EF4-FFF2-40B4-BE49-F238E27FC236}">
                    <a16:creationId xmlns:a16="http://schemas.microsoft.com/office/drawing/2014/main" id="{8261A6DA-12B9-B641-8EEC-ED3F6521014C}"/>
                  </a:ext>
                </a:extLst>
              </p:cNvPr>
              <p:cNvSpPr/>
              <p:nvPr/>
            </p:nvSpPr>
            <p:spPr>
              <a:xfrm rot="5400000">
                <a:off x="1699368" y="4072824"/>
                <a:ext cx="202024" cy="450272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7EF9F458-C924-4047-99A0-0C486214E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6491" y="3825036"/>
              <a:ext cx="368300" cy="317500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FE4334D7-B267-1E4A-9E29-9E1498288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686303" y="3927726"/>
              <a:ext cx="254000" cy="215900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5D1A4AB8-AC5D-0D4C-8E2C-5F74EEA43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52FD3A-70DF-9C42-9E39-4E84B23C8E8B}"/>
              </a:ext>
            </a:extLst>
          </p:cNvPr>
          <p:cNvCxnSpPr>
            <a:cxnSpLocks/>
          </p:cNvCxnSpPr>
          <p:nvPr/>
        </p:nvCxnSpPr>
        <p:spPr>
          <a:xfrm>
            <a:off x="1612900" y="952500"/>
            <a:ext cx="3848100" cy="2743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Example: Estimation of a line - OUTLIERS ]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EA64188-7F52-B346-9820-ED311994A4DB}"/>
              </a:ext>
            </a:extLst>
          </p:cNvPr>
          <p:cNvGrpSpPr/>
          <p:nvPr/>
        </p:nvGrpSpPr>
        <p:grpSpPr>
          <a:xfrm>
            <a:off x="6800621" y="5666015"/>
            <a:ext cx="1853649" cy="933192"/>
            <a:chOff x="6800621" y="5666015"/>
            <a:chExt cx="1853649" cy="93319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5634516-7223-164D-B06F-53D093360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25470" y="6129307"/>
              <a:ext cx="1828800" cy="4699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A6FF5D4-55CD-8049-82FB-825AE3289965}"/>
                </a:ext>
              </a:extLst>
            </p:cNvPr>
            <p:cNvSpPr txBox="1"/>
            <p:nvPr/>
          </p:nvSpPr>
          <p:spPr>
            <a:xfrm>
              <a:off x="6800621" y="5666015"/>
              <a:ext cx="1154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SOLUTION</a:t>
              </a:r>
            </a:p>
          </p:txBody>
        </p:sp>
      </p:grpSp>
      <p:sp>
        <p:nvSpPr>
          <p:cNvPr id="25" name="Right Arrow 24">
            <a:extLst>
              <a:ext uri="{FF2B5EF4-FFF2-40B4-BE49-F238E27FC236}">
                <a16:creationId xmlns:a16="http://schemas.microsoft.com/office/drawing/2014/main" id="{849C417C-46F9-654E-985A-55C29E6980E0}"/>
              </a:ext>
            </a:extLst>
          </p:cNvPr>
          <p:cNvSpPr/>
          <p:nvPr/>
        </p:nvSpPr>
        <p:spPr>
          <a:xfrm>
            <a:off x="6335486" y="6270171"/>
            <a:ext cx="274320" cy="2069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3565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2A2BC8E-6478-1C45-8A2B-D86AAA35805E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29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BE19E7-E5D3-7E40-8B9E-13AD7DBBD824}"/>
              </a:ext>
            </a:extLst>
          </p:cNvPr>
          <p:cNvSpPr txBox="1"/>
          <p:nvPr/>
        </p:nvSpPr>
        <p:spPr>
          <a:xfrm>
            <a:off x="5761522" y="954248"/>
            <a:ext cx="2571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2959100" y="2254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765300" y="32956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0643D6-87EF-0641-A3DF-6C5E1D1E608B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6040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BE19E7-E5D3-7E40-8B9E-13AD7DBBD824}"/>
              </a:ext>
            </a:extLst>
          </p:cNvPr>
          <p:cNvSpPr txBox="1"/>
          <p:nvPr/>
        </p:nvSpPr>
        <p:spPr>
          <a:xfrm>
            <a:off x="5761522" y="954248"/>
            <a:ext cx="2571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2. Estimate the line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2959100" y="2254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765300" y="32956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B52ABE-DD2B-3E48-88F7-2827FB1AC8A6}"/>
              </a:ext>
            </a:extLst>
          </p:cNvPr>
          <p:cNvCxnSpPr>
            <a:cxnSpLocks/>
          </p:cNvCxnSpPr>
          <p:nvPr/>
        </p:nvCxnSpPr>
        <p:spPr>
          <a:xfrm flipV="1">
            <a:off x="1181100" y="954248"/>
            <a:ext cx="3517900" cy="31224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E0ECE02C-10E9-194B-9623-58EDA65B3907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7620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BE19E7-E5D3-7E40-8B9E-13AD7DBBD824}"/>
              </a:ext>
            </a:extLst>
          </p:cNvPr>
          <p:cNvSpPr txBox="1"/>
          <p:nvPr/>
        </p:nvSpPr>
        <p:spPr>
          <a:xfrm>
            <a:off x="5761522" y="954248"/>
            <a:ext cx="271452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2. Estimate the line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3. Define a tolerance range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2959100" y="2254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765300" y="32956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B52ABE-DD2B-3E48-88F7-2827FB1AC8A6}"/>
              </a:ext>
            </a:extLst>
          </p:cNvPr>
          <p:cNvCxnSpPr>
            <a:cxnSpLocks/>
          </p:cNvCxnSpPr>
          <p:nvPr/>
        </p:nvCxnSpPr>
        <p:spPr>
          <a:xfrm flipV="1">
            <a:off x="1181100" y="954248"/>
            <a:ext cx="3517900" cy="31224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7144B9-3584-C846-A76E-8106AF12F974}"/>
              </a:ext>
            </a:extLst>
          </p:cNvPr>
          <p:cNvCxnSpPr>
            <a:cxnSpLocks/>
          </p:cNvCxnSpPr>
          <p:nvPr/>
        </p:nvCxnSpPr>
        <p:spPr>
          <a:xfrm flipV="1">
            <a:off x="863600" y="964392"/>
            <a:ext cx="3517900" cy="3122452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74000F1-0B66-4041-9450-B35FDB87AE6B}"/>
              </a:ext>
            </a:extLst>
          </p:cNvPr>
          <p:cNvCxnSpPr>
            <a:cxnSpLocks/>
          </p:cNvCxnSpPr>
          <p:nvPr/>
        </p:nvCxnSpPr>
        <p:spPr>
          <a:xfrm flipV="1">
            <a:off x="1511300" y="951692"/>
            <a:ext cx="3517900" cy="3122452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00A0A8D-647D-D040-89C6-A0621E127B98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6545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BE19E7-E5D3-7E40-8B9E-13AD7DBBD824}"/>
              </a:ext>
            </a:extLst>
          </p:cNvPr>
          <p:cNvSpPr txBox="1"/>
          <p:nvPr/>
        </p:nvSpPr>
        <p:spPr>
          <a:xfrm>
            <a:off x="5761522" y="954248"/>
            <a:ext cx="29089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2. Estimate the line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3. Define a tolerance range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4. Count the outliers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2959100" y="2254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765300" y="32956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B52ABE-DD2B-3E48-88F7-2827FB1AC8A6}"/>
              </a:ext>
            </a:extLst>
          </p:cNvPr>
          <p:cNvCxnSpPr>
            <a:cxnSpLocks/>
          </p:cNvCxnSpPr>
          <p:nvPr/>
        </p:nvCxnSpPr>
        <p:spPr>
          <a:xfrm flipV="1">
            <a:off x="1181100" y="954248"/>
            <a:ext cx="3517900" cy="31224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7144B9-3584-C846-A76E-8106AF12F974}"/>
              </a:ext>
            </a:extLst>
          </p:cNvPr>
          <p:cNvCxnSpPr>
            <a:cxnSpLocks/>
          </p:cNvCxnSpPr>
          <p:nvPr/>
        </p:nvCxnSpPr>
        <p:spPr>
          <a:xfrm flipV="1">
            <a:off x="863600" y="964392"/>
            <a:ext cx="3517900" cy="3122452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74000F1-0B66-4041-9450-B35FDB87AE6B}"/>
              </a:ext>
            </a:extLst>
          </p:cNvPr>
          <p:cNvCxnSpPr>
            <a:cxnSpLocks/>
          </p:cNvCxnSpPr>
          <p:nvPr/>
        </p:nvCxnSpPr>
        <p:spPr>
          <a:xfrm flipV="1">
            <a:off x="1511300" y="951692"/>
            <a:ext cx="3517900" cy="3122452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AC1A207-9244-FF46-B75E-83A3A0FCC89C}"/>
              </a:ext>
            </a:extLst>
          </p:cNvPr>
          <p:cNvCxnSpPr>
            <a:cxnSpLocks/>
          </p:cNvCxnSpPr>
          <p:nvPr/>
        </p:nvCxnSpPr>
        <p:spPr>
          <a:xfrm flipH="1" flipV="1">
            <a:off x="3852779" y="2214479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84A99D3-75F4-5E47-A96A-CD3AF5554ADE}"/>
              </a:ext>
            </a:extLst>
          </p:cNvPr>
          <p:cNvCxnSpPr>
            <a:cxnSpLocks/>
          </p:cNvCxnSpPr>
          <p:nvPr/>
        </p:nvCxnSpPr>
        <p:spPr>
          <a:xfrm flipH="1" flipV="1">
            <a:off x="4105776" y="2084804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D4E756A-CD94-5F4B-AD34-64909C8A3E74}"/>
              </a:ext>
            </a:extLst>
          </p:cNvPr>
          <p:cNvCxnSpPr>
            <a:cxnSpLocks/>
          </p:cNvCxnSpPr>
          <p:nvPr/>
        </p:nvCxnSpPr>
        <p:spPr>
          <a:xfrm flipH="1" flipV="1">
            <a:off x="4334044" y="1834694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AA58E98-1460-5343-B249-4D9E7309DB08}"/>
              </a:ext>
            </a:extLst>
          </p:cNvPr>
          <p:cNvCxnSpPr>
            <a:cxnSpLocks/>
          </p:cNvCxnSpPr>
          <p:nvPr/>
        </p:nvCxnSpPr>
        <p:spPr>
          <a:xfrm flipH="1" flipV="1">
            <a:off x="4578350" y="1564774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A232124-1DF2-8B4D-AEDC-A16EE1A1266A}"/>
              </a:ext>
            </a:extLst>
          </p:cNvPr>
          <p:cNvCxnSpPr>
            <a:cxnSpLocks/>
          </p:cNvCxnSpPr>
          <p:nvPr/>
        </p:nvCxnSpPr>
        <p:spPr>
          <a:xfrm flipH="1" flipV="1">
            <a:off x="5064125" y="1420395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EC4D19-9611-4B42-A13A-AF5BB7E87447}"/>
              </a:ext>
            </a:extLst>
          </p:cNvPr>
          <p:cNvCxnSpPr>
            <a:cxnSpLocks/>
          </p:cNvCxnSpPr>
          <p:nvPr/>
        </p:nvCxnSpPr>
        <p:spPr>
          <a:xfrm flipH="1" flipV="1">
            <a:off x="5295900" y="1149317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30411F-E24E-0440-9A72-858B9A1BE547}"/>
              </a:ext>
            </a:extLst>
          </p:cNvPr>
          <p:cNvCxnSpPr>
            <a:cxnSpLocks/>
          </p:cNvCxnSpPr>
          <p:nvPr/>
        </p:nvCxnSpPr>
        <p:spPr>
          <a:xfrm flipH="1">
            <a:off x="3662279" y="3789947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7F4EC79-1FE3-1544-8C2B-D924DC7F89AE}"/>
              </a:ext>
            </a:extLst>
          </p:cNvPr>
          <p:cNvCxnSpPr>
            <a:cxnSpLocks/>
          </p:cNvCxnSpPr>
          <p:nvPr/>
        </p:nvCxnSpPr>
        <p:spPr>
          <a:xfrm>
            <a:off x="516689" y="3669480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9EE7004-F3DA-784A-BDFF-AE0648900FB1}"/>
              </a:ext>
            </a:extLst>
          </p:cNvPr>
          <p:cNvCxnSpPr>
            <a:cxnSpLocks/>
          </p:cNvCxnSpPr>
          <p:nvPr/>
        </p:nvCxnSpPr>
        <p:spPr>
          <a:xfrm flipH="1">
            <a:off x="4838700" y="3498870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445CA4-4683-A74E-9CC4-2F6D41C472B0}"/>
              </a:ext>
            </a:extLst>
          </p:cNvPr>
          <p:cNvCxnSpPr>
            <a:cxnSpLocks/>
          </p:cNvCxnSpPr>
          <p:nvPr/>
        </p:nvCxnSpPr>
        <p:spPr>
          <a:xfrm>
            <a:off x="753979" y="3557184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FC31AAF-B86C-014D-983D-D73845127B5C}"/>
              </a:ext>
            </a:extLst>
          </p:cNvPr>
          <p:cNvCxnSpPr>
            <a:cxnSpLocks/>
          </p:cNvCxnSpPr>
          <p:nvPr/>
        </p:nvCxnSpPr>
        <p:spPr>
          <a:xfrm>
            <a:off x="1192129" y="3211493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F8A4C-1AF8-134E-A05E-3EB031B53611}"/>
              </a:ext>
            </a:extLst>
          </p:cNvPr>
          <p:cNvCxnSpPr>
            <a:cxnSpLocks/>
          </p:cNvCxnSpPr>
          <p:nvPr/>
        </p:nvCxnSpPr>
        <p:spPr>
          <a:xfrm>
            <a:off x="1396164" y="1744382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7DC07C78-6701-C043-A7C4-B51C8D8A21FD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021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Example: Estimation of a line ]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2CE335-7C9D-E349-A682-CE120B356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13" y="819426"/>
            <a:ext cx="5511800" cy="3714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569D9CF-3CCD-ED43-8CE7-C4468DC39A54}"/>
              </a:ext>
            </a:extLst>
          </p:cNvPr>
          <p:cNvGrpSpPr/>
          <p:nvPr/>
        </p:nvGrpSpPr>
        <p:grpSpPr>
          <a:xfrm>
            <a:off x="5621822" y="793217"/>
            <a:ext cx="3191978" cy="3616463"/>
            <a:chOff x="5621822" y="793217"/>
            <a:chExt cx="3191978" cy="361646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4EE9012-38E7-A24D-9C62-D4E98B950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54700" y="1257300"/>
              <a:ext cx="1778000" cy="355600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18C6461D-822C-B24D-8A5C-3F623883FFCC}"/>
                </a:ext>
              </a:extLst>
            </p:cNvPr>
            <p:cNvSpPr txBox="1"/>
            <p:nvPr/>
          </p:nvSpPr>
          <p:spPr>
            <a:xfrm>
              <a:off x="5789613" y="793217"/>
              <a:ext cx="886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dirty="0"/>
                <a:t>MODEL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455663E-CCBA-F341-B528-C331B7F83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27713" y="1905000"/>
              <a:ext cx="2222500" cy="5334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650A7F0-17F6-C74F-8B9A-A7D0B64E3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5963" y="2596651"/>
              <a:ext cx="2540000" cy="5334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34C3AD5-80FC-A84E-A49A-D1EC8B81A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65800" y="3399531"/>
              <a:ext cx="3048000" cy="419100"/>
            </a:xfrm>
            <a:prstGeom prst="rect">
              <a:avLst/>
            </a:prstGeom>
          </p:spPr>
        </p:pic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1CFF619-2408-DE45-AB15-59CF8B383ECD}"/>
                </a:ext>
              </a:extLst>
            </p:cNvPr>
            <p:cNvSpPr txBox="1"/>
            <p:nvPr/>
          </p:nvSpPr>
          <p:spPr>
            <a:xfrm>
              <a:off x="5621822" y="4040348"/>
              <a:ext cx="2764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(for each point: 1 equation)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5EDFBE9A-BC56-0245-9152-BF4A90F634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613" y="5153482"/>
            <a:ext cx="3194508" cy="1458179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3367A85-C2A8-6F41-9991-3588F8085B4A}"/>
              </a:ext>
            </a:extLst>
          </p:cNvPr>
          <p:cNvGrpSpPr/>
          <p:nvPr/>
        </p:nvGrpSpPr>
        <p:grpSpPr>
          <a:xfrm>
            <a:off x="410152" y="4561299"/>
            <a:ext cx="5609782" cy="1968058"/>
            <a:chOff x="-294832" y="3825036"/>
            <a:chExt cx="5609782" cy="1968058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9AB8B477-3558-FC4B-8B94-E8A4DD8EC47C}"/>
                </a:ext>
              </a:extLst>
            </p:cNvPr>
            <p:cNvGrpSpPr/>
            <p:nvPr/>
          </p:nvGrpSpPr>
          <p:grpSpPr>
            <a:xfrm>
              <a:off x="-294832" y="4196948"/>
              <a:ext cx="2320348" cy="220272"/>
              <a:chOff x="-294832" y="4196948"/>
              <a:chExt cx="2320348" cy="220272"/>
            </a:xfrm>
          </p:grpSpPr>
          <p:sp>
            <p:nvSpPr>
              <p:cNvPr id="109" name="Left Brace 108">
                <a:extLst>
                  <a:ext uri="{FF2B5EF4-FFF2-40B4-BE49-F238E27FC236}">
                    <a16:creationId xmlns:a16="http://schemas.microsoft.com/office/drawing/2014/main" id="{BF38972F-6D4D-1444-87DA-5B726FFE57EB}"/>
                  </a:ext>
                </a:extLst>
              </p:cNvPr>
              <p:cNvSpPr/>
              <p:nvPr/>
            </p:nvSpPr>
            <p:spPr>
              <a:xfrm rot="5400000">
                <a:off x="459530" y="3460835"/>
                <a:ext cx="202023" cy="1710748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110" name="Left Brace 109">
                <a:extLst>
                  <a:ext uri="{FF2B5EF4-FFF2-40B4-BE49-F238E27FC236}">
                    <a16:creationId xmlns:a16="http://schemas.microsoft.com/office/drawing/2014/main" id="{8261A6DA-12B9-B641-8EEC-ED3F6521014C}"/>
                  </a:ext>
                </a:extLst>
              </p:cNvPr>
              <p:cNvSpPr/>
              <p:nvPr/>
            </p:nvSpPr>
            <p:spPr>
              <a:xfrm rot="5400000">
                <a:off x="1699368" y="4072824"/>
                <a:ext cx="202024" cy="450272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7EF9F458-C924-4047-99A0-0C486214E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6491" y="3825036"/>
              <a:ext cx="368300" cy="317500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FE4334D7-B267-1E4A-9E29-9E1498288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686303" y="3927726"/>
              <a:ext cx="254000" cy="215900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5D1A4AB8-AC5D-0D4C-8E2C-5F74EEA43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52FD3A-70DF-9C42-9E39-4E84B23C8E8B}"/>
              </a:ext>
            </a:extLst>
          </p:cNvPr>
          <p:cNvCxnSpPr/>
          <p:nvPr/>
        </p:nvCxnSpPr>
        <p:spPr>
          <a:xfrm flipV="1">
            <a:off x="676894" y="1068779"/>
            <a:ext cx="4600090" cy="2971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708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4152900" y="1619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054100" y="37274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B52ABE-DD2B-3E48-88F7-2827FB1AC8A6}"/>
              </a:ext>
            </a:extLst>
          </p:cNvPr>
          <p:cNvCxnSpPr>
            <a:cxnSpLocks/>
          </p:cNvCxnSpPr>
          <p:nvPr/>
        </p:nvCxnSpPr>
        <p:spPr>
          <a:xfrm flipV="1">
            <a:off x="863600" y="1054100"/>
            <a:ext cx="4432300" cy="30327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7144B9-3584-C846-A76E-8106AF12F974}"/>
              </a:ext>
            </a:extLst>
          </p:cNvPr>
          <p:cNvCxnSpPr>
            <a:cxnSpLocks/>
          </p:cNvCxnSpPr>
          <p:nvPr/>
        </p:nvCxnSpPr>
        <p:spPr>
          <a:xfrm flipV="1">
            <a:off x="533400" y="1016000"/>
            <a:ext cx="4432300" cy="3032744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30411F-E24E-0440-9A72-858B9A1BE547}"/>
              </a:ext>
            </a:extLst>
          </p:cNvPr>
          <p:cNvCxnSpPr>
            <a:cxnSpLocks/>
          </p:cNvCxnSpPr>
          <p:nvPr/>
        </p:nvCxnSpPr>
        <p:spPr>
          <a:xfrm flipH="1">
            <a:off x="3662279" y="3789947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9EE7004-F3DA-784A-BDFF-AE0648900FB1}"/>
              </a:ext>
            </a:extLst>
          </p:cNvPr>
          <p:cNvCxnSpPr>
            <a:cxnSpLocks/>
          </p:cNvCxnSpPr>
          <p:nvPr/>
        </p:nvCxnSpPr>
        <p:spPr>
          <a:xfrm flipH="1">
            <a:off x="4838700" y="3498870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F8A4C-1AF8-134E-A05E-3EB031B53611}"/>
              </a:ext>
            </a:extLst>
          </p:cNvPr>
          <p:cNvCxnSpPr>
            <a:cxnSpLocks/>
          </p:cNvCxnSpPr>
          <p:nvPr/>
        </p:nvCxnSpPr>
        <p:spPr>
          <a:xfrm>
            <a:off x="1396164" y="1744382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D99EB6F-502C-DC40-A8CD-1EB554C298D1}"/>
              </a:ext>
            </a:extLst>
          </p:cNvPr>
          <p:cNvCxnSpPr>
            <a:cxnSpLocks/>
          </p:cNvCxnSpPr>
          <p:nvPr/>
        </p:nvCxnSpPr>
        <p:spPr>
          <a:xfrm flipV="1">
            <a:off x="1104900" y="1130300"/>
            <a:ext cx="4432300" cy="3032744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56B2D94-B32B-4442-9EF7-BAD54D5482B0}"/>
              </a:ext>
            </a:extLst>
          </p:cNvPr>
          <p:cNvSpPr txBox="1"/>
          <p:nvPr/>
        </p:nvSpPr>
        <p:spPr>
          <a:xfrm>
            <a:off x="5761522" y="954248"/>
            <a:ext cx="29089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  <a:endParaRPr lang="en-US" baseline="30000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2. Estimate the line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3. Define a tolerance range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4. Count the outliers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5. Repeat N times and select</a:t>
            </a:r>
          </a:p>
          <a:p>
            <a:r>
              <a:rPr lang="en-US" dirty="0">
                <a:solidFill>
                  <a:srgbClr val="0070C0"/>
                </a:solidFill>
              </a:rPr>
              <a:t>the line that minimizes the number of outliers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7824C7-F9D4-0640-A9DF-288043649EC8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324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4152900" y="1619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054100" y="37274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B52ABE-DD2B-3E48-88F7-2827FB1AC8A6}"/>
              </a:ext>
            </a:extLst>
          </p:cNvPr>
          <p:cNvCxnSpPr>
            <a:cxnSpLocks/>
          </p:cNvCxnSpPr>
          <p:nvPr/>
        </p:nvCxnSpPr>
        <p:spPr>
          <a:xfrm flipV="1">
            <a:off x="863600" y="1054100"/>
            <a:ext cx="4432300" cy="30327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7144B9-3584-C846-A76E-8106AF12F974}"/>
              </a:ext>
            </a:extLst>
          </p:cNvPr>
          <p:cNvCxnSpPr>
            <a:cxnSpLocks/>
          </p:cNvCxnSpPr>
          <p:nvPr/>
        </p:nvCxnSpPr>
        <p:spPr>
          <a:xfrm flipV="1">
            <a:off x="533400" y="1016000"/>
            <a:ext cx="4432300" cy="3032744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30411F-E24E-0440-9A72-858B9A1BE547}"/>
              </a:ext>
            </a:extLst>
          </p:cNvPr>
          <p:cNvCxnSpPr>
            <a:cxnSpLocks/>
          </p:cNvCxnSpPr>
          <p:nvPr/>
        </p:nvCxnSpPr>
        <p:spPr>
          <a:xfrm flipH="1">
            <a:off x="3662279" y="3789947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9EE7004-F3DA-784A-BDFF-AE0648900FB1}"/>
              </a:ext>
            </a:extLst>
          </p:cNvPr>
          <p:cNvCxnSpPr>
            <a:cxnSpLocks/>
          </p:cNvCxnSpPr>
          <p:nvPr/>
        </p:nvCxnSpPr>
        <p:spPr>
          <a:xfrm flipH="1">
            <a:off x="4838700" y="3498870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F8A4C-1AF8-134E-A05E-3EB031B53611}"/>
              </a:ext>
            </a:extLst>
          </p:cNvPr>
          <p:cNvCxnSpPr>
            <a:cxnSpLocks/>
          </p:cNvCxnSpPr>
          <p:nvPr/>
        </p:nvCxnSpPr>
        <p:spPr>
          <a:xfrm>
            <a:off x="1396164" y="1744382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D99EB6F-502C-DC40-A8CD-1EB554C298D1}"/>
              </a:ext>
            </a:extLst>
          </p:cNvPr>
          <p:cNvCxnSpPr>
            <a:cxnSpLocks/>
          </p:cNvCxnSpPr>
          <p:nvPr/>
        </p:nvCxnSpPr>
        <p:spPr>
          <a:xfrm flipV="1">
            <a:off x="1104900" y="1130300"/>
            <a:ext cx="4432300" cy="3032744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56B2D94-B32B-4442-9EF7-BAD54D5482B0}"/>
              </a:ext>
            </a:extLst>
          </p:cNvPr>
          <p:cNvSpPr txBox="1"/>
          <p:nvPr/>
        </p:nvSpPr>
        <p:spPr>
          <a:xfrm>
            <a:off x="5761522" y="954248"/>
            <a:ext cx="29089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  <a:r>
              <a:rPr lang="en-US" baseline="30000" dirty="0">
                <a:solidFill>
                  <a:srgbClr val="FD8627"/>
                </a:solidFill>
              </a:rPr>
              <a:t>(*)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2. Estimate the line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3. Define a tolerance range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4. Count the outliers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5. Repeat N times and select</a:t>
            </a:r>
          </a:p>
          <a:p>
            <a:r>
              <a:rPr lang="en-US" dirty="0">
                <a:solidFill>
                  <a:srgbClr val="0070C0"/>
                </a:solidFill>
              </a:rPr>
              <a:t>the line that minimizes the number of outliers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7824C7-F9D4-0640-A9DF-288043649EC8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A69BF26-1D37-8642-8A5C-F2CDEDF8887A}"/>
              </a:ext>
            </a:extLst>
          </p:cNvPr>
          <p:cNvSpPr/>
          <p:nvPr/>
        </p:nvSpPr>
        <p:spPr>
          <a:xfrm>
            <a:off x="368890" y="5647184"/>
            <a:ext cx="3545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30000" dirty="0">
                <a:solidFill>
                  <a:srgbClr val="FD8627"/>
                </a:solidFill>
              </a:rPr>
              <a:t>(*)</a:t>
            </a:r>
            <a:endParaRPr lang="es-ES_tradnl" dirty="0">
              <a:solidFill>
                <a:srgbClr val="FD8627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E2EA88-E4F4-BA41-B79D-FE0DF152D8B8}"/>
              </a:ext>
            </a:extLst>
          </p:cNvPr>
          <p:cNvSpPr/>
          <p:nvPr/>
        </p:nvSpPr>
        <p:spPr>
          <a:xfrm>
            <a:off x="617882" y="5645360"/>
            <a:ext cx="64556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D8627"/>
                </a:solidFill>
              </a:rPr>
              <a:t>Minimal number of points to estimate the parameters of the model</a:t>
            </a:r>
            <a:endParaRPr lang="es-ES_tradnl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5800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36" y="2459504"/>
            <a:ext cx="334252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In Computer Vision ]</a:t>
            </a:r>
          </a:p>
          <a:p>
            <a:pPr algn="ctr" eaLnBrk="0" hangingPunct="0"/>
            <a:endParaRPr lang="en-US" sz="2400" dirty="0">
              <a:solidFill>
                <a:srgbClr val="0000FF"/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Homography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Camera Calibration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Fundamental Matrix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42FED7-46B0-5140-BBE2-888EF7FC7CFA}"/>
              </a:ext>
            </a:extLst>
          </p:cNvPr>
          <p:cNvSpPr/>
          <p:nvPr/>
        </p:nvSpPr>
        <p:spPr>
          <a:xfrm>
            <a:off x="1302668" y="4746562"/>
            <a:ext cx="71881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D8627"/>
                </a:solidFill>
                <a:latin typeface="Trebuchet MS" pitchFamily="34" charset="0"/>
              </a:rPr>
              <a:t>Corresponding points can be found automatically…</a:t>
            </a:r>
            <a:endParaRPr lang="es-ES_tradnl" sz="2400" dirty="0">
              <a:solidFill>
                <a:srgbClr val="FD8627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2CC18D-F22A-B34F-AEF6-A65B815CE89C}"/>
              </a:ext>
            </a:extLst>
          </p:cNvPr>
          <p:cNvSpPr/>
          <p:nvPr/>
        </p:nvSpPr>
        <p:spPr>
          <a:xfrm>
            <a:off x="1302668" y="5208227"/>
            <a:ext cx="55354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D8627"/>
                </a:solidFill>
                <a:latin typeface="Trebuchet MS" pitchFamily="34" charset="0"/>
              </a:rPr>
              <a:t>Outliers can be removed using RANSAC</a:t>
            </a:r>
            <a:endParaRPr lang="es-ES_tradnl" sz="2400" dirty="0">
              <a:solidFill>
                <a:srgbClr val="FD8627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FAB19B3-9AA3-8749-A2C7-17057700DC65}"/>
              </a:ext>
            </a:extLst>
          </p:cNvPr>
          <p:cNvGrpSpPr/>
          <p:nvPr/>
        </p:nvGrpSpPr>
        <p:grpSpPr>
          <a:xfrm>
            <a:off x="5159829" y="2264574"/>
            <a:ext cx="3345854" cy="1923358"/>
            <a:chOff x="5159829" y="2264574"/>
            <a:chExt cx="3345854" cy="19233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606A994-6E3F-A94F-BFDD-81C4E6F936C0}"/>
                </a:ext>
              </a:extLst>
            </p:cNvPr>
            <p:cNvSpPr txBox="1"/>
            <p:nvPr/>
          </p:nvSpPr>
          <p:spPr>
            <a:xfrm rot="1242033">
              <a:off x="6380421" y="2264574"/>
              <a:ext cx="2125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dirty="0"/>
                <a:t>SIFT </a:t>
              </a:r>
              <a:r>
                <a:rPr lang="es-ES_tradnl" dirty="0" err="1"/>
                <a:t>matching</a:t>
              </a:r>
              <a:r>
                <a:rPr lang="es-ES_tradnl" dirty="0"/>
                <a:t> </a:t>
              </a:r>
              <a:r>
                <a:rPr lang="es-ES_tradnl" dirty="0" err="1"/>
                <a:t>points</a:t>
              </a:r>
              <a:endParaRPr lang="es-ES_tradnl" dirty="0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F8771CF6-7027-144E-8592-8A466A1B4092}"/>
                </a:ext>
              </a:extLst>
            </p:cNvPr>
            <p:cNvCxnSpPr/>
            <p:nvPr/>
          </p:nvCxnSpPr>
          <p:spPr>
            <a:xfrm flipV="1">
              <a:off x="5159829" y="2659805"/>
              <a:ext cx="1933302" cy="76919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37CCBB9-DC97-7E4E-8ED3-5DFC7F6B51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26480" y="2787429"/>
              <a:ext cx="1227909" cy="140050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166774E-FF97-C54E-A9CB-8CE738E6A7F7}"/>
              </a:ext>
            </a:extLst>
          </p:cNvPr>
          <p:cNvGrpSpPr/>
          <p:nvPr/>
        </p:nvGrpSpPr>
        <p:grpSpPr>
          <a:xfrm>
            <a:off x="235654" y="2602762"/>
            <a:ext cx="2665082" cy="1174304"/>
            <a:chOff x="235654" y="2602762"/>
            <a:chExt cx="2665082" cy="117430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BD93E7C-B967-EF49-B663-92A4358C77A3}"/>
                </a:ext>
              </a:extLst>
            </p:cNvPr>
            <p:cNvSpPr txBox="1"/>
            <p:nvPr/>
          </p:nvSpPr>
          <p:spPr>
            <a:xfrm rot="19007149">
              <a:off x="235654" y="2602762"/>
              <a:ext cx="25117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dirty="0" err="1"/>
                <a:t>Corner</a:t>
              </a:r>
              <a:r>
                <a:rPr lang="es-ES_tradnl" dirty="0"/>
                <a:t> </a:t>
              </a:r>
              <a:r>
                <a:rPr lang="es-ES_tradnl" dirty="0" err="1"/>
                <a:t>detection</a:t>
              </a:r>
              <a:r>
                <a:rPr lang="es-ES_tradnl" dirty="0"/>
                <a:t> (</a:t>
              </a:r>
              <a:r>
                <a:rPr lang="es-ES_tradnl" dirty="0" err="1"/>
                <a:t>Chess</a:t>
              </a:r>
              <a:r>
                <a:rPr lang="es-ES_tradnl" dirty="0"/>
                <a:t>)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EAE00B1-7FF3-7247-91D6-219E77C95E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50329" y="3044403"/>
              <a:ext cx="1150407" cy="73266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969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Solution 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565B75-D832-D24A-8FE9-D062C593B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2352768"/>
            <a:ext cx="8077200" cy="2052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E35F6A-3F52-FE45-BCD5-C1D8AA6D3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8178" y="334020"/>
            <a:ext cx="14859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61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Solution 1 ]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E35F6A-3F52-FE45-BCD5-C1D8AA6D3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178" y="334020"/>
            <a:ext cx="14859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D5AEFF-6E71-5347-BCCE-856E712AE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2325058"/>
            <a:ext cx="8077200" cy="20802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775025-0A76-8E46-B56D-3BCE1B9637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800" y="822655"/>
            <a:ext cx="1701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721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Solution 1 ]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E35F6A-3F52-FE45-BCD5-C1D8AA6D3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178" y="334020"/>
            <a:ext cx="14859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B8DB9B-7AC9-C040-A0D6-E79430F59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2470265"/>
            <a:ext cx="8077200" cy="191746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C6B3CBC-0E6E-9800-2691-61DA06C453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800" y="822655"/>
            <a:ext cx="1701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347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Solution 1 ]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E35F6A-3F52-FE45-BCD5-C1D8AA6D3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178" y="334020"/>
            <a:ext cx="14859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B8DB9B-7AC9-C040-A0D6-E79430F59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2470265"/>
            <a:ext cx="8077200" cy="191746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F786585-AE98-8147-9787-FE3E38C4261F}"/>
              </a:ext>
            </a:extLst>
          </p:cNvPr>
          <p:cNvGrpSpPr/>
          <p:nvPr/>
        </p:nvGrpSpPr>
        <p:grpSpPr>
          <a:xfrm>
            <a:off x="512188" y="1908850"/>
            <a:ext cx="5947935" cy="421735"/>
            <a:chOff x="512188" y="1451645"/>
            <a:chExt cx="5947935" cy="421735"/>
          </a:xfrm>
        </p:grpSpPr>
        <p:sp>
          <p:nvSpPr>
            <p:cNvPr id="14" name="Left Brace 13">
              <a:extLst>
                <a:ext uri="{FF2B5EF4-FFF2-40B4-BE49-F238E27FC236}">
                  <a16:creationId xmlns:a16="http://schemas.microsoft.com/office/drawing/2014/main" id="{3EDA98A6-C543-9342-AAF8-B9589E3C8E34}"/>
                </a:ext>
              </a:extLst>
            </p:cNvPr>
            <p:cNvSpPr/>
            <p:nvPr/>
          </p:nvSpPr>
          <p:spPr>
            <a:xfrm rot="5400000">
              <a:off x="2615247" y="-651414"/>
              <a:ext cx="421734" cy="4627851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5" name="Left Brace 14">
              <a:extLst>
                <a:ext uri="{FF2B5EF4-FFF2-40B4-BE49-F238E27FC236}">
                  <a16:creationId xmlns:a16="http://schemas.microsoft.com/office/drawing/2014/main" id="{A32F3CD4-2AD9-F642-9536-C1057D776EF9}"/>
                </a:ext>
              </a:extLst>
            </p:cNvPr>
            <p:cNvSpPr/>
            <p:nvPr/>
          </p:nvSpPr>
          <p:spPr>
            <a:xfrm rot="5400000">
              <a:off x="5833620" y="1246876"/>
              <a:ext cx="421734" cy="831273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17" name="Left Brace 16">
            <a:extLst>
              <a:ext uri="{FF2B5EF4-FFF2-40B4-BE49-F238E27FC236}">
                <a16:creationId xmlns:a16="http://schemas.microsoft.com/office/drawing/2014/main" id="{A0F0A66B-E58E-F54D-85D1-0A270E650F1D}"/>
              </a:ext>
            </a:extLst>
          </p:cNvPr>
          <p:cNvSpPr/>
          <p:nvPr/>
        </p:nvSpPr>
        <p:spPr>
          <a:xfrm rot="5400000">
            <a:off x="7676276" y="1704079"/>
            <a:ext cx="421734" cy="83127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2EBC6BE-66C1-6044-9734-5FE44DE15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4664" y="1385274"/>
            <a:ext cx="342900" cy="419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499A5BF-31AD-7248-8FD0-30907BB238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1893" y="1531324"/>
            <a:ext cx="190500" cy="2159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6775D97-0646-FB4F-AD9E-B6FA779AF3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8252" y="1384828"/>
            <a:ext cx="355600" cy="381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4CE86AB-C113-9121-8E43-1225294A32CA}"/>
              </a:ext>
            </a:extLst>
          </p:cNvPr>
          <p:cNvGrpSpPr/>
          <p:nvPr/>
        </p:nvGrpSpPr>
        <p:grpSpPr>
          <a:xfrm>
            <a:off x="1606331" y="4961841"/>
            <a:ext cx="5891148" cy="1104900"/>
            <a:chOff x="1606331" y="4961841"/>
            <a:chExt cx="5891148" cy="11049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E4B7605-3C60-F64E-8A1B-1D23BE0DF0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06331" y="5206026"/>
              <a:ext cx="3619500" cy="53340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542380A-9490-0448-A41C-22F0265262F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97279" y="4961841"/>
              <a:ext cx="1600200" cy="1104900"/>
            </a:xfrm>
            <a:prstGeom prst="rect">
              <a:avLst/>
            </a:prstGeom>
          </p:spPr>
        </p:pic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32865017-EDA6-AB47-B7EE-C7988B9708EA}"/>
              </a:ext>
            </a:extLst>
          </p:cNvPr>
          <p:cNvSpPr/>
          <p:nvPr/>
        </p:nvSpPr>
        <p:spPr>
          <a:xfrm>
            <a:off x="580803" y="6240738"/>
            <a:ext cx="7982393" cy="40011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AU" sz="2000" b="1" dirty="0" err="1">
                <a:solidFill>
                  <a:srgbClr val="D4D4D4"/>
                </a:solidFill>
                <a:latin typeface="Courier New" panose="02070309020205020404" pitchFamily="49" charset="0"/>
              </a:rPr>
              <a:t>a_prime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 = </a:t>
            </a:r>
            <a:r>
              <a:rPr lang="en-AU" sz="2000" b="1" dirty="0" err="1">
                <a:solidFill>
                  <a:srgbClr val="D4D4D4"/>
                </a:solidFill>
                <a:latin typeface="Courier New" panose="02070309020205020404" pitchFamily="49" charset="0"/>
              </a:rPr>
              <a:t>np.linalg.lstsq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Q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 r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AU" sz="2000" b="1" dirty="0" err="1">
                <a:solidFill>
                  <a:srgbClr val="D4D4D4"/>
                </a:solidFill>
                <a:latin typeface="Courier New" panose="02070309020205020404" pitchFamily="49" charset="0"/>
              </a:rPr>
              <a:t>rcond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=</a:t>
            </a:r>
            <a:r>
              <a:rPr lang="en-AU" sz="2000" b="1" dirty="0">
                <a:solidFill>
                  <a:srgbClr val="569CD6"/>
                </a:solidFill>
                <a:latin typeface="Courier New" panose="02070309020205020404" pitchFamily="49" charset="0"/>
              </a:rPr>
              <a:t>None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)[</a:t>
            </a:r>
            <a:r>
              <a:rPr lang="en-AU" sz="2000" b="1" dirty="0">
                <a:solidFill>
                  <a:srgbClr val="B5CEA8"/>
                </a:solidFill>
                <a:latin typeface="Courier New" panose="02070309020205020404" pitchFamily="49" charset="0"/>
              </a:rPr>
              <a:t>0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]</a:t>
            </a:r>
            <a:endParaRPr lang="en-AU" sz="2000" b="1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374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Solution 2 ]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E35F6A-3F52-FE45-BCD5-C1D8AA6D3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178" y="334020"/>
            <a:ext cx="1485900" cy="3302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7A9ADA-4F96-BC47-B702-7D36A28C6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13" y="822655"/>
            <a:ext cx="18796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5EB7FC-B589-304A-AE94-CDA39CFC29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4450" y="2348918"/>
            <a:ext cx="39751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4BC211-8093-2842-9A4D-4E25E62021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1896" y="3876394"/>
            <a:ext cx="1562100" cy="406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815582-7DA1-694C-9E6B-92258FE46E39}"/>
              </a:ext>
            </a:extLst>
          </p:cNvPr>
          <p:cNvSpPr txBox="1"/>
          <p:nvPr/>
        </p:nvSpPr>
        <p:spPr>
          <a:xfrm>
            <a:off x="5763491" y="3876394"/>
            <a:ext cx="1834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(</a:t>
            </a:r>
            <a:r>
              <a:rPr lang="es-ES_tradnl" dirty="0" err="1"/>
              <a:t>last</a:t>
            </a:r>
            <a:r>
              <a:rPr lang="es-ES_tradnl" dirty="0"/>
              <a:t> </a:t>
            </a:r>
            <a:r>
              <a:rPr lang="es-ES_tradnl" dirty="0" err="1"/>
              <a:t>column</a:t>
            </a:r>
            <a:r>
              <a:rPr lang="es-ES_tradnl" dirty="0"/>
              <a:t> of V)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0A4171-0F2F-464C-A415-0770E12129C4}"/>
              </a:ext>
            </a:extLst>
          </p:cNvPr>
          <p:cNvSpPr/>
          <p:nvPr/>
        </p:nvSpPr>
        <p:spPr>
          <a:xfrm>
            <a:off x="2170113" y="5197871"/>
            <a:ext cx="4572000" cy="707886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[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U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S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V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]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 = </a:t>
            </a:r>
            <a:r>
              <a:rPr lang="en-AU" sz="2000" b="1" dirty="0" err="1">
                <a:solidFill>
                  <a:srgbClr val="D4D4D4"/>
                </a:solidFill>
                <a:latin typeface="Courier New" panose="02070309020205020404" pitchFamily="49" charset="0"/>
              </a:rPr>
              <a:t>np.linalg.svd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X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endParaRPr lang="en-AU" sz="2000" b="1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AU" sz="2000" b="1" dirty="0" err="1">
                <a:solidFill>
                  <a:srgbClr val="D4D4D4"/>
                </a:solidFill>
                <a:latin typeface="Courier New" panose="02070309020205020404" pitchFamily="49" charset="0"/>
              </a:rPr>
              <a:t>a_hat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   = V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[</a:t>
            </a:r>
            <a:r>
              <a:rPr lang="en-AU" sz="2000" b="1" dirty="0">
                <a:solidFill>
                  <a:srgbClr val="B5CEA8"/>
                </a:solidFill>
                <a:latin typeface="Courier New" panose="02070309020205020404" pitchFamily="49" charset="0"/>
              </a:rPr>
              <a:t>-1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,:]</a:t>
            </a:r>
            <a:endParaRPr lang="en-AU" sz="2000" b="1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16AA3ED-E35D-BA48-8888-767231CB1E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5643" y="3050098"/>
            <a:ext cx="23241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357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Example: Estimation of a line ]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2CE335-7C9D-E349-A682-CE120B356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13" y="819426"/>
            <a:ext cx="5511800" cy="3714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569D9CF-3CCD-ED43-8CE7-C4468DC39A54}"/>
              </a:ext>
            </a:extLst>
          </p:cNvPr>
          <p:cNvGrpSpPr/>
          <p:nvPr/>
        </p:nvGrpSpPr>
        <p:grpSpPr>
          <a:xfrm>
            <a:off x="5621822" y="793217"/>
            <a:ext cx="3191978" cy="3616463"/>
            <a:chOff x="5621822" y="793217"/>
            <a:chExt cx="3191978" cy="361646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4EE9012-38E7-A24D-9C62-D4E98B950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54700" y="1257300"/>
              <a:ext cx="1778000" cy="355600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18C6461D-822C-B24D-8A5C-3F623883FFCC}"/>
                </a:ext>
              </a:extLst>
            </p:cNvPr>
            <p:cNvSpPr txBox="1"/>
            <p:nvPr/>
          </p:nvSpPr>
          <p:spPr>
            <a:xfrm>
              <a:off x="5789613" y="793217"/>
              <a:ext cx="886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dirty="0"/>
                <a:t>MODEL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455663E-CCBA-F341-B528-C331B7F83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27713" y="1905000"/>
              <a:ext cx="2222500" cy="5334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650A7F0-17F6-C74F-8B9A-A7D0B64E3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5963" y="2596651"/>
              <a:ext cx="2540000" cy="5334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34C3AD5-80FC-A84E-A49A-D1EC8B81A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65800" y="3399531"/>
              <a:ext cx="3048000" cy="419100"/>
            </a:xfrm>
            <a:prstGeom prst="rect">
              <a:avLst/>
            </a:prstGeom>
          </p:spPr>
        </p:pic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1CFF619-2408-DE45-AB15-59CF8B383ECD}"/>
                </a:ext>
              </a:extLst>
            </p:cNvPr>
            <p:cNvSpPr txBox="1"/>
            <p:nvPr/>
          </p:nvSpPr>
          <p:spPr>
            <a:xfrm>
              <a:off x="5621822" y="4040348"/>
              <a:ext cx="2764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(for each point: 1 equation)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5EDFBE9A-BC56-0245-9152-BF4A90F634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613" y="5153482"/>
            <a:ext cx="3194508" cy="1458179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3367A85-C2A8-6F41-9991-3588F8085B4A}"/>
              </a:ext>
            </a:extLst>
          </p:cNvPr>
          <p:cNvGrpSpPr/>
          <p:nvPr/>
        </p:nvGrpSpPr>
        <p:grpSpPr>
          <a:xfrm>
            <a:off x="410152" y="4561299"/>
            <a:ext cx="5609782" cy="1968058"/>
            <a:chOff x="-294832" y="3825036"/>
            <a:chExt cx="5609782" cy="1968058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9AB8B477-3558-FC4B-8B94-E8A4DD8EC47C}"/>
                </a:ext>
              </a:extLst>
            </p:cNvPr>
            <p:cNvGrpSpPr/>
            <p:nvPr/>
          </p:nvGrpSpPr>
          <p:grpSpPr>
            <a:xfrm>
              <a:off x="-294832" y="4196948"/>
              <a:ext cx="2320348" cy="220272"/>
              <a:chOff x="-294832" y="4196948"/>
              <a:chExt cx="2320348" cy="220272"/>
            </a:xfrm>
          </p:grpSpPr>
          <p:sp>
            <p:nvSpPr>
              <p:cNvPr id="109" name="Left Brace 108">
                <a:extLst>
                  <a:ext uri="{FF2B5EF4-FFF2-40B4-BE49-F238E27FC236}">
                    <a16:creationId xmlns:a16="http://schemas.microsoft.com/office/drawing/2014/main" id="{BF38972F-6D4D-1444-87DA-5B726FFE57EB}"/>
                  </a:ext>
                </a:extLst>
              </p:cNvPr>
              <p:cNvSpPr/>
              <p:nvPr/>
            </p:nvSpPr>
            <p:spPr>
              <a:xfrm rot="5400000">
                <a:off x="459530" y="3460835"/>
                <a:ext cx="202023" cy="1710748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110" name="Left Brace 109">
                <a:extLst>
                  <a:ext uri="{FF2B5EF4-FFF2-40B4-BE49-F238E27FC236}">
                    <a16:creationId xmlns:a16="http://schemas.microsoft.com/office/drawing/2014/main" id="{8261A6DA-12B9-B641-8EEC-ED3F6521014C}"/>
                  </a:ext>
                </a:extLst>
              </p:cNvPr>
              <p:cNvSpPr/>
              <p:nvPr/>
            </p:nvSpPr>
            <p:spPr>
              <a:xfrm rot="5400000">
                <a:off x="1699368" y="4072824"/>
                <a:ext cx="202024" cy="450272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7EF9F458-C924-4047-99A0-0C486214E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6491" y="3825036"/>
              <a:ext cx="368300" cy="317500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FE4334D7-B267-1E4A-9E29-9E1498288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686303" y="3927726"/>
              <a:ext cx="254000" cy="215900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5D1A4AB8-AC5D-0D4C-8E2C-5F74EEA43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52FD3A-70DF-9C42-9E39-4E84B23C8E8B}"/>
              </a:ext>
            </a:extLst>
          </p:cNvPr>
          <p:cNvCxnSpPr/>
          <p:nvPr/>
        </p:nvCxnSpPr>
        <p:spPr>
          <a:xfrm flipV="1">
            <a:off x="676894" y="1068779"/>
            <a:ext cx="4600090" cy="2971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FB8AE518-3AFF-964A-8E36-3E601667AF54}"/>
              </a:ext>
            </a:extLst>
          </p:cNvPr>
          <p:cNvGrpSpPr/>
          <p:nvPr/>
        </p:nvGrpSpPr>
        <p:grpSpPr>
          <a:xfrm>
            <a:off x="6800621" y="5666015"/>
            <a:ext cx="1853649" cy="933192"/>
            <a:chOff x="6800621" y="5666015"/>
            <a:chExt cx="1853649" cy="93319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6D1CC9A-8BF0-BF44-BE08-725399E6E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25470" y="6129307"/>
              <a:ext cx="1828800" cy="4699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CF9DEBC-956A-FF47-ACCC-22DD5FB06489}"/>
                </a:ext>
              </a:extLst>
            </p:cNvPr>
            <p:cNvSpPr txBox="1"/>
            <p:nvPr/>
          </p:nvSpPr>
          <p:spPr>
            <a:xfrm>
              <a:off x="6800621" y="5666015"/>
              <a:ext cx="1154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SOLUTION</a:t>
              </a:r>
            </a:p>
          </p:txBody>
        </p:sp>
      </p:grpSp>
      <p:sp>
        <p:nvSpPr>
          <p:cNvPr id="12" name="Right Arrow 11">
            <a:extLst>
              <a:ext uri="{FF2B5EF4-FFF2-40B4-BE49-F238E27FC236}">
                <a16:creationId xmlns:a16="http://schemas.microsoft.com/office/drawing/2014/main" id="{4DE5EB46-160E-CA4C-BDF2-3A04E9E85657}"/>
              </a:ext>
            </a:extLst>
          </p:cNvPr>
          <p:cNvSpPr/>
          <p:nvPr/>
        </p:nvSpPr>
        <p:spPr>
          <a:xfrm>
            <a:off x="6335486" y="6270171"/>
            <a:ext cx="274320" cy="2069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6190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7230</TotalTime>
  <Words>542</Words>
  <Application>Microsoft Macintosh PowerPoint</Application>
  <PresentationFormat>On-screen Show (4:3)</PresentationFormat>
  <Paragraphs>175</Paragraphs>
  <Slides>32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Calibri</vt:lpstr>
      <vt:lpstr>Courier New</vt:lpstr>
      <vt:lpstr>Times</vt:lpstr>
      <vt:lpstr>Times New Roman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Escuela de Ingenieria PUC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Recognition using Adaptive Sparse Representations</dc:title>
  <dc:creator>Domingo Mery</dc:creator>
  <cp:lastModifiedBy>Domingo Mery</cp:lastModifiedBy>
  <cp:revision>174</cp:revision>
  <dcterms:created xsi:type="dcterms:W3CDTF">2013-11-07T20:27:34Z</dcterms:created>
  <dcterms:modified xsi:type="dcterms:W3CDTF">2022-08-28T23:26:05Z</dcterms:modified>
</cp:coreProperties>
</file>

<file path=docProps/thumbnail.jpeg>
</file>